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0" r:id="rId2"/>
    <p:sldId id="268" r:id="rId3"/>
    <p:sldId id="308" r:id="rId4"/>
    <p:sldId id="260" r:id="rId5"/>
    <p:sldId id="256" r:id="rId6"/>
    <p:sldId id="261" r:id="rId7"/>
    <p:sldId id="338" r:id="rId8"/>
    <p:sldId id="339" r:id="rId9"/>
    <p:sldId id="257" r:id="rId10"/>
    <p:sldId id="262" r:id="rId11"/>
    <p:sldId id="258" r:id="rId12"/>
    <p:sldId id="302" r:id="rId13"/>
    <p:sldId id="351" r:id="rId14"/>
    <p:sldId id="340" r:id="rId15"/>
    <p:sldId id="336" r:id="rId16"/>
    <p:sldId id="337" r:id="rId17"/>
    <p:sldId id="360" r:id="rId18"/>
    <p:sldId id="331" r:id="rId19"/>
    <p:sldId id="316" r:id="rId20"/>
    <p:sldId id="315" r:id="rId21"/>
    <p:sldId id="317" r:id="rId22"/>
    <p:sldId id="318" r:id="rId23"/>
    <p:sldId id="319" r:id="rId24"/>
    <p:sldId id="355" r:id="rId25"/>
    <p:sldId id="321" r:id="rId26"/>
    <p:sldId id="354" r:id="rId27"/>
    <p:sldId id="367" r:id="rId28"/>
    <p:sldId id="325" r:id="rId29"/>
    <p:sldId id="346" r:id="rId30"/>
    <p:sldId id="330" r:id="rId31"/>
    <p:sldId id="334" r:id="rId32"/>
    <p:sldId id="267" r:id="rId33"/>
    <p:sldId id="275" r:id="rId34"/>
    <p:sldId id="359" r:id="rId35"/>
    <p:sldId id="273" r:id="rId36"/>
    <p:sldId id="301" r:id="rId37"/>
    <p:sldId id="274" r:id="rId38"/>
    <p:sldId id="305" r:id="rId39"/>
    <p:sldId id="357" r:id="rId40"/>
    <p:sldId id="314" r:id="rId41"/>
    <p:sldId id="276" r:id="rId42"/>
    <p:sldId id="277" r:id="rId43"/>
    <p:sldId id="272" r:id="rId44"/>
    <p:sldId id="358" r:id="rId45"/>
    <p:sldId id="369" r:id="rId46"/>
    <p:sldId id="352" r:id="rId47"/>
    <p:sldId id="353" r:id="rId48"/>
    <p:sldId id="370" r:id="rId49"/>
    <p:sldId id="278" r:id="rId50"/>
    <p:sldId id="271" r:id="rId51"/>
    <p:sldId id="356" r:id="rId52"/>
    <p:sldId id="307" r:id="rId53"/>
    <p:sldId id="329" r:id="rId5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99FF99"/>
    <a:srgbClr val="FFCCCC"/>
    <a:srgbClr val="CC9900"/>
    <a:srgbClr val="CCFF66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9359" autoAdjust="0"/>
  </p:normalViewPr>
  <p:slideViewPr>
    <p:cSldViewPr>
      <p:cViewPr varScale="1">
        <p:scale>
          <a:sx n="100" d="100"/>
          <a:sy n="100" d="100"/>
        </p:scale>
        <p:origin x="-18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DC124E-C531-4EF0-8E7A-F4059C88E6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0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B67089-44DE-484B-8916-E445C79DE2F6}" type="slidenum">
              <a:rPr lang="hu-HU" altLang="hu-HU" smtClean="0"/>
              <a:pPr eaLnBrk="1" hangingPunct="1"/>
              <a:t>1</a:t>
            </a:fld>
            <a:endParaRPr lang="hu-HU" altLang="hu-H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F31D31-1FFA-4B12-AE19-2183DFC95EC3}" type="slidenum">
              <a:rPr lang="hu-HU" altLang="hu-HU" smtClean="0"/>
              <a:pPr eaLnBrk="1" hangingPunct="1"/>
              <a:t>10</a:t>
            </a:fld>
            <a:endParaRPr lang="hu-HU" altLang="hu-HU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2CE505-B78B-4CC9-BF11-8E180772987F}" type="slidenum">
              <a:rPr lang="hu-HU" altLang="hu-HU" smtClean="0"/>
              <a:pPr eaLnBrk="1" hangingPunct="1"/>
              <a:t>11</a:t>
            </a:fld>
            <a:endParaRPr lang="hu-HU" altLang="hu-HU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245E5E-11D4-4898-B691-FD8443A5738C}" type="slidenum">
              <a:rPr lang="hu-HU" altLang="hu-HU" smtClean="0"/>
              <a:pPr eaLnBrk="1" hangingPunct="1"/>
              <a:t>12</a:t>
            </a:fld>
            <a:endParaRPr lang="hu-HU" altLang="hu-HU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E24875-BA7C-4355-B214-D29133CDE58A}" type="slidenum">
              <a:rPr lang="hu-HU" altLang="hu-HU" smtClean="0"/>
              <a:pPr eaLnBrk="1" hangingPunct="1"/>
              <a:t>2</a:t>
            </a:fld>
            <a:endParaRPr lang="hu-HU" altLang="hu-HU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6B4A86-17A6-403A-A178-10FDACB9CD3D}" type="slidenum">
              <a:rPr lang="hu-HU" altLang="hu-HU" smtClean="0"/>
              <a:pPr eaLnBrk="1" hangingPunct="1"/>
              <a:t>3</a:t>
            </a:fld>
            <a:endParaRPr lang="hu-HU" altLang="hu-HU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1C899-D941-4468-B0AC-436647D914C3}" type="slidenum">
              <a:rPr lang="hu-HU" altLang="hu-HU" smtClean="0"/>
              <a:pPr eaLnBrk="1" hangingPunct="1"/>
              <a:t>32</a:t>
            </a:fld>
            <a:endParaRPr lang="hu-HU" altLang="hu-HU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B29852-41E7-40AA-9954-3A62BFE4734D}" type="slidenum">
              <a:rPr lang="hu-HU" altLang="hu-HU" smtClean="0"/>
              <a:pPr eaLnBrk="1" hangingPunct="1"/>
              <a:t>33</a:t>
            </a:fld>
            <a:endParaRPr lang="hu-HU" altLang="hu-HU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29449-EA04-4312-8B05-3C4C77D872B5}" type="slidenum">
              <a:rPr lang="hu-HU" altLang="hu-HU" smtClean="0"/>
              <a:pPr eaLnBrk="1" hangingPunct="1"/>
              <a:t>35</a:t>
            </a:fld>
            <a:endParaRPr lang="hu-HU" altLang="hu-HU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F78ADF-CBF8-4B37-ADFE-6F90FBB0603E}" type="slidenum">
              <a:rPr lang="hu-HU" altLang="hu-HU" smtClean="0"/>
              <a:pPr eaLnBrk="1" hangingPunct="1"/>
              <a:t>36</a:t>
            </a:fld>
            <a:endParaRPr lang="hu-HU" altLang="hu-HU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4D4986-ADB5-454E-BFD1-342F953A2592}" type="slidenum">
              <a:rPr lang="hu-HU" altLang="hu-HU" smtClean="0"/>
              <a:pPr eaLnBrk="1" hangingPunct="1"/>
              <a:t>37</a:t>
            </a:fld>
            <a:endParaRPr lang="hu-HU" altLang="hu-HU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7070B3-2A5C-4A4C-9EAB-8EAEFD6DBF7C}" type="slidenum">
              <a:rPr lang="hu-HU" altLang="hu-HU" smtClean="0"/>
              <a:pPr eaLnBrk="1" hangingPunct="1"/>
              <a:t>38</a:t>
            </a:fld>
            <a:endParaRPr lang="hu-HU" altLang="hu-HU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8BF9DF-146D-4DD5-AB92-F9C0C716B6C9}" type="slidenum">
              <a:rPr lang="hu-HU" altLang="hu-HU" smtClean="0"/>
              <a:pPr eaLnBrk="1" hangingPunct="1"/>
              <a:t>4</a:t>
            </a:fld>
            <a:endParaRPr lang="hu-HU" altLang="hu-HU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D81619-82FA-43B5-90A2-63D24AF657E4}" type="slidenum">
              <a:rPr lang="hu-HU" altLang="hu-HU" smtClean="0"/>
              <a:pPr eaLnBrk="1" hangingPunct="1"/>
              <a:t>41</a:t>
            </a:fld>
            <a:endParaRPr lang="hu-HU" altLang="hu-HU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48F11C-1EB6-49B3-AA55-23A078952E25}" type="slidenum">
              <a:rPr lang="hu-HU" altLang="hu-HU" smtClean="0"/>
              <a:pPr eaLnBrk="1" hangingPunct="1"/>
              <a:t>42</a:t>
            </a:fld>
            <a:endParaRPr lang="hu-HU" altLang="hu-HU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D30C6D-2A39-47E5-9626-053DF45848BD}" type="slidenum">
              <a:rPr lang="hu-HU" altLang="hu-HU" smtClean="0"/>
              <a:pPr eaLnBrk="1" hangingPunct="1"/>
              <a:t>43</a:t>
            </a:fld>
            <a:endParaRPr lang="hu-HU" altLang="hu-HU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7BAD15-8235-4D77-9070-9C17EC6D95B3}" type="slidenum">
              <a:rPr lang="hu-HU" altLang="hu-HU" smtClean="0"/>
              <a:pPr eaLnBrk="1" hangingPunct="1"/>
              <a:t>49</a:t>
            </a:fld>
            <a:endParaRPr lang="hu-HU" altLang="hu-HU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952462-BBF7-417C-A683-BA8C0453DED4}" type="slidenum">
              <a:rPr lang="hu-HU" altLang="hu-HU" smtClean="0"/>
              <a:pPr eaLnBrk="1" hangingPunct="1"/>
              <a:t>50</a:t>
            </a:fld>
            <a:endParaRPr lang="hu-HU" altLang="hu-HU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13CBE-5482-4C1D-8712-DAAACDEE7B94}" type="slidenum">
              <a:rPr lang="hu-HU" altLang="hu-HU" smtClean="0"/>
              <a:pPr eaLnBrk="1" hangingPunct="1"/>
              <a:t>5</a:t>
            </a:fld>
            <a:endParaRPr lang="hu-HU" altLang="hu-HU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3AC73-D338-4751-871F-8B847340F52E}" type="slidenum">
              <a:rPr lang="hu-HU" altLang="hu-HU" smtClean="0"/>
              <a:pPr eaLnBrk="1" hangingPunct="1"/>
              <a:t>52</a:t>
            </a:fld>
            <a:endParaRPr lang="hu-HU" altLang="hu-HU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F17BA8-A72C-4743-BE1C-351C6E1266F1}" type="slidenum">
              <a:rPr lang="hu-HU" altLang="hu-HU" smtClean="0"/>
              <a:pPr eaLnBrk="1" hangingPunct="1"/>
              <a:t>6</a:t>
            </a:fld>
            <a:endParaRPr lang="hu-HU" altLang="hu-HU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1B6587-93CF-4CE6-8801-973DA6EC633F}" type="slidenum">
              <a:rPr lang="hu-HU" altLang="hu-HU" smtClean="0"/>
              <a:pPr eaLnBrk="1" hangingPunct="1"/>
              <a:t>9</a:t>
            </a:fld>
            <a:endParaRPr lang="hu-HU" altLang="hu-HU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6E5F-03B2-4562-A3BB-81A3C64859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33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8CAE-DD68-4AE5-AE0A-194CF40575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03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A9C9-C578-44F7-BD4D-FA33BEEB4A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7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A4F9-2B33-4C02-8107-53CA477FEF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55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4515-AAC9-4BAD-8DB5-C2E4DA9FFE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46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9D62-19A3-4455-849B-6FBF010D14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17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25E3-2DB7-4491-8434-A566BFBD18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19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EA08-3C67-49E4-B11E-9AAC2B661A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42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7ADE-A442-4936-8968-CDF2407DAF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19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1AD7-8E0E-440F-8835-9F41E41526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63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24DA7-A759-4ECE-88B0-6D9CB4698A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88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9996E1-4E13-40BC-8002-A290D5124D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9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cache.googleusercontent.com/search?q=cache:5ibzUqZqN98J:net.jogtar.hu/jr/gen/hjegy_doc.cgi%3Fdocid%3DA0500088.TV+&amp;cd=2&amp;hl=en&amp;ct=clnk&amp;gl=hu" TargetMode="External"/><Relationship Id="rId4" Type="http://schemas.openxmlformats.org/officeDocument/2006/relationships/hyperlink" Target="http://www.complex.hu/kzldat/t1100175.htm/t1100175_16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72ora.oki-iroda.hu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terhazykastely.papa.hu/" TargetMode="External"/><Relationship Id="rId5" Type="http://schemas.openxmlformats.org/officeDocument/2006/relationships/image" Target="../media/image50.jpeg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4.pn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12" Type="http://schemas.openxmlformats.org/officeDocument/2006/relationships/hyperlink" Target="http://adhat.hu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nttekellesz.hu/" TargetMode="External"/><Relationship Id="rId11" Type="http://schemas.openxmlformats.org/officeDocument/2006/relationships/image" Target="../media/image63.jpeg"/><Relationship Id="rId5" Type="http://schemas.openxmlformats.org/officeDocument/2006/relationships/image" Target="../media/image58.png"/><Relationship Id="rId10" Type="http://schemas.openxmlformats.org/officeDocument/2006/relationships/image" Target="../media/image62.jpeg"/><Relationship Id="rId4" Type="http://schemas.openxmlformats.org/officeDocument/2006/relationships/image" Target="../media/image57.jpeg"/><Relationship Id="rId9" Type="http://schemas.openxmlformats.org/officeDocument/2006/relationships/image" Target="../media/image61.jpeg"/><Relationship Id="rId1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4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7162" cy="431800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99FF99"/>
                </a:solidFill>
              </a:rPr>
              <a:t>Türr István Gimnázium és Kollégium </a:t>
            </a:r>
            <a:br>
              <a:rPr lang="hu-HU" sz="1400" b="1" dirty="0" smtClean="0">
                <a:solidFill>
                  <a:srgbClr val="99FF99"/>
                </a:solidFill>
              </a:rPr>
            </a:br>
            <a:r>
              <a:rPr lang="hu-HU" sz="1400" b="1" dirty="0" smtClean="0">
                <a:solidFill>
                  <a:srgbClr val="99FF99"/>
                </a:solidFill>
              </a:rPr>
              <a:t>8500 Pápa , Fő utca  10.</a:t>
            </a:r>
            <a:r>
              <a:rPr lang="hu-HU" sz="1600" b="1" dirty="0" smtClean="0">
                <a:solidFill>
                  <a:schemeClr val="tx1"/>
                </a:solidFill>
              </a:rPr>
              <a:t/>
            </a:r>
            <a:br>
              <a:rPr lang="hu-HU" sz="1600" b="1" dirty="0" smtClean="0">
                <a:solidFill>
                  <a:schemeClr val="tx1"/>
                </a:solidFill>
              </a:rPr>
            </a:br>
            <a:r>
              <a:rPr lang="hu-HU" sz="1600" b="1" dirty="0" smtClean="0">
                <a:solidFill>
                  <a:schemeClr val="tx1"/>
                </a:solidFill>
              </a:rPr>
              <a:t>		      </a:t>
            </a:r>
            <a:r>
              <a:rPr lang="hu-HU" sz="2800" b="1" dirty="0" smtClean="0">
                <a:solidFill>
                  <a:srgbClr val="FF0000"/>
                </a:solidFill>
              </a:rPr>
              <a:t>I</a:t>
            </a:r>
            <a:r>
              <a:rPr lang="hu-HU" sz="2800" b="1" dirty="0" smtClean="0">
                <a:solidFill>
                  <a:srgbClr val="CC9900"/>
                </a:solidFill>
              </a:rPr>
              <a:t>S</a:t>
            </a:r>
            <a:r>
              <a:rPr lang="hu-HU" sz="2800" b="1" dirty="0" smtClean="0">
                <a:solidFill>
                  <a:srgbClr val="CCFF66"/>
                </a:solidFill>
              </a:rPr>
              <a:t>K</a:t>
            </a:r>
            <a:r>
              <a:rPr lang="hu-HU" sz="2800" b="1" dirty="0" smtClean="0">
                <a:solidFill>
                  <a:srgbClr val="FFFF00"/>
                </a:solidFill>
              </a:rPr>
              <a:t>O</a:t>
            </a:r>
            <a:r>
              <a:rPr lang="hu-H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</a:t>
            </a:r>
            <a:r>
              <a:rPr lang="hu-H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</a:t>
            </a:r>
            <a:r>
              <a:rPr lang="hu-HU" sz="2800" b="1" dirty="0" smtClean="0">
                <a:solidFill>
                  <a:srgbClr val="7030A0"/>
                </a:solidFill>
              </a:rPr>
              <a:t>I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smtClean="0">
                <a:solidFill>
                  <a:srgbClr val="CC9900"/>
                </a:solidFill>
              </a:rPr>
              <a:t>K</a:t>
            </a:r>
            <a:r>
              <a:rPr lang="hu-H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Ö</a:t>
            </a:r>
            <a:r>
              <a:rPr lang="hu-H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Z</a:t>
            </a:r>
            <a:r>
              <a:rPr lang="hu-HU" sz="2800" b="1" dirty="0" smtClean="0">
                <a:solidFill>
                  <a:srgbClr val="FF0000"/>
                </a:solidFill>
              </a:rPr>
              <a:t>Ö</a:t>
            </a:r>
            <a:r>
              <a:rPr lang="hu-HU" sz="2800" b="1" dirty="0" smtClean="0">
                <a:solidFill>
                  <a:srgbClr val="CCFF66"/>
                </a:solidFill>
              </a:rPr>
              <a:t>S</a:t>
            </a:r>
            <a:r>
              <a:rPr lang="hu-HU" sz="2800" b="1" dirty="0" smtClean="0">
                <a:solidFill>
                  <a:srgbClr val="7030A0"/>
                </a:solidFill>
              </a:rPr>
              <a:t>S</a:t>
            </a:r>
            <a:r>
              <a:rPr lang="hu-HU" sz="2800" b="1" dirty="0" smtClean="0">
                <a:solidFill>
                  <a:srgbClr val="FFC000"/>
                </a:solidFill>
              </a:rPr>
              <a:t>É</a:t>
            </a:r>
            <a:r>
              <a:rPr lang="hu-HU" sz="2800" b="1" dirty="0" smtClean="0">
                <a:solidFill>
                  <a:srgbClr val="FFCCCC"/>
                </a:solidFill>
              </a:rPr>
              <a:t>G</a:t>
            </a:r>
            <a:r>
              <a:rPr lang="hu-HU" sz="2800" b="1" dirty="0" smtClean="0">
                <a:solidFill>
                  <a:srgbClr val="CC9900"/>
                </a:solidFill>
              </a:rPr>
              <a:t>I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smtClean="0">
                <a:solidFill>
                  <a:srgbClr val="7030A0"/>
                </a:solidFill>
              </a:rPr>
              <a:t>S</a:t>
            </a:r>
            <a:r>
              <a:rPr lang="hu-HU" sz="2800" b="1" dirty="0" smtClean="0">
                <a:solidFill>
                  <a:srgbClr val="FFFF00"/>
                </a:solidFill>
              </a:rPr>
              <a:t>Z</a:t>
            </a:r>
            <a:r>
              <a:rPr lang="hu-HU" sz="2800" b="1" dirty="0" smtClean="0">
                <a:solidFill>
                  <a:srgbClr val="99FF99"/>
                </a:solidFill>
              </a:rPr>
              <a:t>O</a:t>
            </a:r>
            <a:r>
              <a:rPr lang="hu-HU" sz="2800" b="1" dirty="0" smtClean="0">
                <a:solidFill>
                  <a:srgbClr val="FFCCCC"/>
                </a:solidFill>
              </a:rPr>
              <a:t>L</a:t>
            </a:r>
            <a:r>
              <a:rPr lang="hu-HU" sz="2800" b="1" dirty="0" smtClean="0">
                <a:solidFill>
                  <a:schemeClr val="accent1"/>
                </a:solidFill>
              </a:rPr>
              <a:t>G</a:t>
            </a:r>
            <a:r>
              <a:rPr lang="hu-HU" sz="2800" b="1" dirty="0" smtClean="0">
                <a:solidFill>
                  <a:srgbClr val="C00000"/>
                </a:solidFill>
              </a:rPr>
              <a:t>Á</a:t>
            </a:r>
            <a:r>
              <a:rPr lang="hu-H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</a:t>
            </a:r>
            <a:r>
              <a:rPr lang="hu-HU" sz="2800" b="1" dirty="0" smtClean="0">
                <a:solidFill>
                  <a:srgbClr val="FFC000"/>
                </a:solidFill>
              </a:rPr>
              <a:t>A</a:t>
            </a:r>
            <a:r>
              <a:rPr lang="hu-H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hu-HU" sz="1600" b="1" dirty="0" smtClean="0">
                <a:solidFill>
                  <a:schemeClr val="tx1"/>
                </a:solidFill>
              </a:rPr>
              <a:t>	</a:t>
            </a:r>
            <a:endParaRPr lang="hu-HU" sz="2800" b="1" dirty="0" smtClean="0"/>
          </a:p>
        </p:txBody>
      </p:sp>
      <p:sp>
        <p:nvSpPr>
          <p:cNvPr id="3075" name="Tartalom helye 5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endParaRPr lang="hu-HU" altLang="hu-HU" smtClean="0"/>
          </a:p>
        </p:txBody>
      </p:sp>
      <p:pic>
        <p:nvPicPr>
          <p:cNvPr id="3076" name="Picture 9" descr="onken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931150" cy="5399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2292" name="Picture 5" descr="kozossegi_szolgalat_terulet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596741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44462"/>
          </a:xfrm>
        </p:spPr>
        <p:txBody>
          <a:bodyPr/>
          <a:lstStyle/>
          <a:p>
            <a:endParaRPr lang="hu-HU" altLang="hu-H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99122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sz="24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sz="128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2800" b="1" dirty="0" smtClean="0"/>
              <a:t>ÉVFOLYAMOK: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sz="40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4000" dirty="0" smtClean="0"/>
              <a:t>		</a:t>
            </a:r>
            <a:r>
              <a:rPr lang="hu-HU" sz="14400" b="1" dirty="0" smtClean="0">
                <a:latin typeface="Times New Roman" pitchFamily="18" charset="0"/>
                <a:cs typeface="Times New Roman" pitchFamily="18" charset="0"/>
              </a:rPr>
              <a:t>9-11 évfolyamos tanulók számára, 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14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14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14400" b="1" dirty="0" smtClean="0">
                <a:latin typeface="Times New Roman" pitchFamily="18" charset="0"/>
                <a:cs typeface="Times New Roman" pitchFamily="18" charset="0"/>
              </a:rPr>
              <a:t>3 évre </a:t>
            </a:r>
            <a:r>
              <a:rPr lang="hu-HU" sz="1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arányosan</a:t>
            </a:r>
            <a:r>
              <a:rPr lang="hu-HU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400" b="1" dirty="0" smtClean="0">
                <a:latin typeface="Times New Roman" pitchFamily="18" charset="0"/>
                <a:cs typeface="Times New Roman" pitchFamily="18" charset="0"/>
              </a:rPr>
              <a:t>elosztva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4400" b="1" dirty="0" smtClean="0">
                <a:latin typeface="Times New Roman" pitchFamily="18" charset="0"/>
                <a:cs typeface="Times New Roman" pitchFamily="18" charset="0"/>
              </a:rPr>
              <a:t>IDŐKERET:</a:t>
            </a:r>
            <a:r>
              <a:rPr lang="hu-HU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80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8000" b="1" dirty="0" smtClean="0">
                <a:latin typeface="Times New Roman" pitchFamily="18" charset="0"/>
                <a:cs typeface="Times New Roman" pitchFamily="18" charset="0"/>
              </a:rPr>
              <a:t>min. </a:t>
            </a:r>
            <a:r>
              <a:rPr lang="hu-H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óra= </a:t>
            </a:r>
            <a:r>
              <a:rPr lang="hu-HU" sz="8000" b="1" dirty="0" smtClean="0">
                <a:latin typeface="Times New Roman" pitchFamily="18" charset="0"/>
                <a:cs typeface="Times New Roman" pitchFamily="18" charset="0"/>
              </a:rPr>
              <a:t>min.</a:t>
            </a:r>
            <a:r>
              <a:rPr lang="hu-H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hu-H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sz="8000" b="1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hu-HU" sz="8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1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u-H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sz="8000" b="1" dirty="0" smtClean="0">
                <a:latin typeface="Times New Roman" pitchFamily="18" charset="0"/>
                <a:cs typeface="Times New Roman" pitchFamily="18" charset="0"/>
              </a:rPr>
              <a:t>max.</a:t>
            </a:r>
            <a:r>
              <a:rPr lang="hu-HU" sz="1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5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óra = 60 perc)</a:t>
            </a:r>
            <a:endParaRPr lang="hu-HU" sz="1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11200" b="1" i="1" dirty="0" smtClean="0">
                <a:latin typeface="Times New Roman" pitchFamily="18" charset="0"/>
                <a:cs typeface="Times New Roman" pitchFamily="18" charset="0"/>
              </a:rPr>
              <a:t>Alkalmanként </a:t>
            </a:r>
            <a:r>
              <a:rPr lang="hu-HU" sz="1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min. 1 óra </a:t>
            </a:r>
            <a:r>
              <a:rPr lang="hu-HU" sz="11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hu-HU" sz="1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3 óra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8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8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hu-HU" sz="11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min.</a:t>
            </a:r>
            <a:r>
              <a:rPr lang="hu-HU" sz="1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1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óra pihenőidő</a:t>
            </a:r>
            <a:endParaRPr lang="hu-HU" sz="9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4000" b="1" i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4000" b="1" i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sz="2400" dirty="0" smtClean="0"/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800" dirty="0" smtClean="0"/>
              <a:t>	</a:t>
            </a:r>
          </a:p>
        </p:txBody>
      </p:sp>
      <p:sp>
        <p:nvSpPr>
          <p:cNvPr id="13316" name="Line 10"/>
          <p:cNvSpPr>
            <a:spLocks noChangeShapeType="1"/>
          </p:cNvSpPr>
          <p:nvPr/>
        </p:nvSpPr>
        <p:spPr bwMode="auto">
          <a:xfrm>
            <a:off x="6011863" y="4076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hu-HU" altLang="hu-HU" sz="5400" b="1" smtClean="0"/>
              <a:t>IDŐKERETEK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713788" cy="6048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hu-HU" sz="1000" i="1" dirty="0" smtClean="0"/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hu-HU" sz="1000" i="1" dirty="0" smtClean="0"/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hu-HU" sz="1800" i="1" dirty="0" smtClean="0"/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r>
              <a:rPr lang="hu-H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a)Tanítási szünet </a:t>
            </a:r>
            <a:r>
              <a:rPr lang="hu-H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ideje alatt:</a:t>
            </a:r>
            <a:r>
              <a:rPr lang="hu-H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hu-HU" sz="9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hu-H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		12 óra /hét,	 3 óra/nap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hu-HU" sz="20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endParaRPr lang="hu-HU" sz="800" b="1" i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r>
              <a:rPr lang="hu-HU" sz="36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b)Tanítási időben: 6 óra /hét</a:t>
            </a:r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endParaRPr lang="hu-HU" sz="29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r>
              <a:rPr lang="hu-HU" sz="29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tanóra</a:t>
            </a:r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endParaRPr lang="hu-H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r>
              <a:rPr lang="hu-HU" sz="29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tanítási napon:</a:t>
            </a:r>
            <a:r>
              <a:rPr lang="hu-HU" sz="29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hu-HU" sz="23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3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hu-HU" sz="29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tanítási  napon 							kívül:</a:t>
            </a:r>
            <a:r>
              <a:rPr lang="hu-HU" sz="2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hu-HU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 óra/nap</a:t>
            </a:r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3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hu-HU" sz="29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			         </a:t>
            </a:r>
            <a:r>
              <a:rPr lang="hu-HU" sz="3200" b="1" i="1" dirty="0" smtClean="0">
                <a:solidFill>
                  <a:srgbClr val="387026"/>
                </a:solidFill>
                <a:latin typeface="Times New Roman" pitchFamily="18" charset="0"/>
                <a:cs typeface="Times New Roman" pitchFamily="18" charset="0"/>
              </a:rPr>
              <a:t>3 óra /nap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hu-HU" sz="2000" b="1" i="1" dirty="0" smtClean="0">
              <a:solidFill>
                <a:srgbClr val="38702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hu-HU" sz="1050" i="1" dirty="0" smtClean="0">
                <a:latin typeface="Times New Roman" pitchFamily="18" charset="0"/>
                <a:cs typeface="Times New Roman" pitchFamily="18" charset="0"/>
              </a:rPr>
              <a:t>A közérdekű önkéntes tevékenységről szóló 2005. évi LXXXVIII. törvényben foglaltak szerint: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hu-H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buFontTx/>
              <a:buNone/>
              <a:defRPr/>
            </a:pPr>
            <a:r>
              <a:rPr lang="hu-HU" sz="23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 18. életévét be nem töltött önkéntes</a:t>
            </a:r>
            <a:r>
              <a:rPr lang="hu-HU" sz="23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hu-H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r>
              <a:rPr lang="hu-HU" sz="32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20.00 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óra és </a:t>
            </a:r>
            <a:r>
              <a:rPr lang="hu-HU" sz="2400" b="1" i="1" dirty="0" smtClean="0">
                <a:latin typeface="Times New Roman" pitchFamily="18" charset="0"/>
                <a:cs typeface="Times New Roman" pitchFamily="18" charset="0"/>
              </a:rPr>
              <a:t>6.00 ó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ra között</a:t>
            </a:r>
          </a:p>
          <a:p>
            <a:pPr algn="ctr"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	 önkéntes</a:t>
            </a:r>
            <a:r>
              <a:rPr lang="hu-H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tevékenységet nem folytathat</a:t>
            </a:r>
            <a:endParaRPr lang="hu-H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defRPr/>
            </a:pPr>
            <a:endParaRPr lang="hu-H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 flipH="1">
            <a:off x="2124075" y="2708275"/>
            <a:ext cx="1079500" cy="720725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hu-HU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5940425" y="2708275"/>
            <a:ext cx="1366838" cy="719138"/>
          </a:xfrm>
          <a:prstGeom prst="straightConnector1">
            <a:avLst/>
          </a:prstGeom>
          <a:ln w="57150" cmpd="dbl">
            <a:solidFill>
              <a:schemeClr val="tx1"/>
            </a:solidFill>
            <a:tailEnd type="triangle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Line 7"/>
          <p:cNvSpPr>
            <a:spLocks noChangeShapeType="1"/>
          </p:cNvSpPr>
          <p:nvPr/>
        </p:nvSpPr>
        <p:spPr bwMode="auto">
          <a:xfrm flipH="1">
            <a:off x="4284663" y="2997200"/>
            <a:ext cx="792162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356100" y="2997200"/>
            <a:ext cx="719138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 </a:t>
            </a:r>
            <a:r>
              <a:rPr lang="hu-HU" altLang="hu-HU" b="1" smtClean="0">
                <a:solidFill>
                  <a:srgbClr val="FF0000"/>
                </a:solidFill>
              </a:rPr>
              <a:t>Tömbösíteni nem lehet…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8900" smtClean="0">
                <a:latin typeface="Albertus Extra Bold" pitchFamily="34" charset="0"/>
              </a:rPr>
              <a:t>5+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8900" smtClean="0">
                <a:latin typeface="Albertus Extra Bold" pitchFamily="34" charset="0"/>
              </a:rPr>
              <a:t>(5 x 8)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hu-HU" altLang="hu-HU" sz="8900" smtClean="0">
                <a:latin typeface="Albertus Extra Bold" pitchFamily="34" charset="0"/>
              </a:rPr>
              <a:t>+5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771775" y="3141663"/>
            <a:ext cx="4105275" cy="19431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2484438" y="2781300"/>
            <a:ext cx="4464050" cy="24479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15366" name="Kép 6" descr="figyusz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122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smtClean="0"/>
              <a:t>Térbeli keretek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 smtClean="0"/>
          </a:p>
          <a:p>
            <a:r>
              <a:rPr lang="hu-HU" altLang="hu-HU" sz="3200" smtClean="0"/>
              <a:t>A</a:t>
            </a:r>
            <a:r>
              <a:rPr lang="hu-HU" altLang="hu-HU" smtClean="0"/>
              <a:t> </a:t>
            </a:r>
            <a:r>
              <a:rPr lang="hu-HU" altLang="hu-HU" sz="3200" smtClean="0"/>
              <a:t>tanuló </a:t>
            </a:r>
            <a:r>
              <a:rPr lang="hu-HU" altLang="hu-HU" sz="3200" b="1" smtClean="0"/>
              <a:t>helyi</a:t>
            </a:r>
            <a:r>
              <a:rPr lang="hu-HU" altLang="hu-HU" sz="3200" smtClean="0"/>
              <a:t> </a:t>
            </a:r>
            <a:r>
              <a:rPr lang="hu-HU" altLang="hu-HU" sz="3200" b="1" smtClean="0"/>
              <a:t>közösség</a:t>
            </a:r>
            <a:r>
              <a:rPr lang="hu-HU" altLang="hu-HU" sz="3200" smtClean="0"/>
              <a:t>ének érdekét, javát szolgálja</a:t>
            </a:r>
          </a:p>
          <a:p>
            <a:r>
              <a:rPr lang="hu-HU" altLang="hu-HU" sz="3200" smtClean="0"/>
              <a:t>A tanuló lakhelye</a:t>
            </a:r>
          </a:p>
          <a:p>
            <a:r>
              <a:rPr lang="hu-HU" altLang="hu-HU" sz="3200" smtClean="0"/>
              <a:t>Az iskola székhelye, feladat-ellátási helye </a:t>
            </a:r>
          </a:p>
          <a:p>
            <a:r>
              <a:rPr lang="hu-HU" altLang="hu-HU" sz="3200" smtClean="0"/>
              <a:t>(+ max. 30 km)</a:t>
            </a:r>
          </a:p>
          <a:p>
            <a:pPr>
              <a:buFont typeface="Wingdings 2" pitchFamily="18" charset="2"/>
              <a:buNone/>
            </a:pPr>
            <a:r>
              <a:rPr lang="hu-HU" altLang="hu-HU" smtClean="0"/>
              <a:t>    	VIDÉKI TANULÓK  		szülők szerepe</a:t>
            </a:r>
          </a:p>
          <a:p>
            <a:pPr>
              <a:buFont typeface="Wingdings 2" pitchFamily="18" charset="2"/>
              <a:buNone/>
            </a:pPr>
            <a:endParaRPr lang="hu-HU" altLang="hu-HU" smtClean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4859338" y="5373688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16389" name="Picture 7" descr="ANd9GcS7x3caeWjBcopl8ywrv7ww5UrbkfiEBvo9DuZ1P7C_6X4uV_h3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1143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veszpr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88913"/>
            <a:ext cx="24257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pPr algn="ctr" eaLnBrk="1" hangingPunct="1"/>
            <a:r>
              <a:rPr lang="hu-HU" altLang="hu-HU" b="1" smtClean="0"/>
              <a:t>Fogadó szervezetek</a:t>
            </a:r>
          </a:p>
        </p:txBody>
      </p:sp>
      <p:pic>
        <p:nvPicPr>
          <p:cNvPr id="17411" name="Tartalom helye 3" descr="szerv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404813"/>
            <a:ext cx="1116012" cy="1116012"/>
          </a:xfrm>
        </p:spPr>
      </p:pic>
      <p:sp>
        <p:nvSpPr>
          <p:cNvPr id="17412" name="Téglalap 4"/>
          <p:cNvSpPr>
            <a:spLocks noChangeArrowheads="1"/>
          </p:cNvSpPr>
          <p:nvPr/>
        </p:nvSpPr>
        <p:spPr bwMode="auto">
          <a:xfrm>
            <a:off x="611188" y="1557338"/>
            <a:ext cx="756126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/>
              <a:t>A </a:t>
            </a:r>
            <a:r>
              <a:rPr lang="hu-HU" altLang="hu-HU" b="1" i="1"/>
              <a:t>közérdekű önkéntes tevékenységről szóló törvényben</a:t>
            </a:r>
            <a:r>
              <a:rPr lang="hu-HU" altLang="hu-HU"/>
              <a:t> foglalt szervezet, amely lehetőleg teljesíti regisztrációs kötelezettségét.</a:t>
            </a:r>
          </a:p>
          <a:p>
            <a:pPr algn="ctr" eaLnBrk="1" hangingPunct="1"/>
            <a:r>
              <a:rPr lang="hu-HU" altLang="hu-HU"/>
              <a:t>Minden civil szervezet (a nem közhasznú szervezetek is) fogadó szervezetté válhat.</a:t>
            </a:r>
            <a:br>
              <a:rPr lang="hu-HU" altLang="hu-HU"/>
            </a:br>
            <a:r>
              <a:rPr lang="hu-HU" altLang="hu-HU"/>
              <a:t>- lásd: </a:t>
            </a:r>
            <a:r>
              <a:rPr lang="hu-HU" altLang="hu-HU">
                <a:hlinkClick r:id="rId4"/>
              </a:rPr>
              <a:t>civil törvény 159. §</a:t>
            </a:r>
            <a:r>
              <a:rPr lang="hu-HU" altLang="hu-HU"/>
              <a:t>,  </a:t>
            </a:r>
            <a:r>
              <a:rPr lang="hu-HU" altLang="hu-HU">
                <a:hlinkClick r:id="rId5"/>
              </a:rPr>
              <a:t>2005. évi LXXXVIII törvényi</a:t>
            </a:r>
            <a:endParaRPr lang="hu-HU" altLang="hu-HU"/>
          </a:p>
          <a:p>
            <a:pPr eaLnBrk="1" hangingPunct="1"/>
            <a:r>
              <a:rPr lang="hu-HU" altLang="hu-HU" sz="2400" b="1">
                <a:solidFill>
                  <a:srgbClr val="FF0000"/>
                </a:solidFill>
              </a:rPr>
              <a:t>magánszemély</a:t>
            </a:r>
            <a:r>
              <a:rPr lang="hu-HU" altLang="hu-HU">
                <a:solidFill>
                  <a:srgbClr val="FF0000"/>
                </a:solidFill>
              </a:rPr>
              <a:t> </a:t>
            </a:r>
            <a:r>
              <a:rPr lang="hu-HU" altLang="hu-HU"/>
              <a:t>esetén</a:t>
            </a:r>
          </a:p>
          <a:p>
            <a:pPr lvl="1" eaLnBrk="1" hangingPunct="1"/>
            <a:r>
              <a:rPr lang="hu-HU" altLang="hu-HU" b="1"/>
              <a:t>ha</a:t>
            </a:r>
            <a:r>
              <a:rPr lang="hu-HU" altLang="hu-HU"/>
              <a:t> a </a:t>
            </a:r>
            <a:r>
              <a:rPr lang="hu-HU" altLang="hu-HU" b="1"/>
              <a:t>KÜLDŐ</a:t>
            </a:r>
            <a:r>
              <a:rPr lang="hu-HU" altLang="hu-HU"/>
              <a:t> nevelési-oktatási intézmény </a:t>
            </a:r>
            <a:r>
              <a:rPr lang="hu-HU" altLang="hu-HU" b="1"/>
              <a:t>egyben FOGADÓ</a:t>
            </a:r>
            <a:r>
              <a:rPr lang="hu-HU" altLang="hu-HU"/>
              <a:t> intézményként </a:t>
            </a:r>
            <a:r>
              <a:rPr lang="hu-HU" altLang="hu-HU" b="1"/>
              <a:t>is</a:t>
            </a:r>
            <a:r>
              <a:rPr lang="hu-HU" altLang="hu-HU"/>
              <a:t> működik, a regisztráció nem kötelező</a:t>
            </a:r>
          </a:p>
          <a:p>
            <a:pPr eaLnBrk="1" hangingPunct="1"/>
            <a:r>
              <a:rPr lang="hu-HU" altLang="hu-HU"/>
              <a:t>[A közérdekű önkéntes tevékenységről szóló törvényben ez nincsen szabályozva. A magánszemély teljesítést igazoló aláírását ebben az esetben az </a:t>
            </a:r>
            <a:r>
              <a:rPr lang="hu-HU" altLang="hu-HU" b="1"/>
              <a:t>iskolai koordinátor aláírása</a:t>
            </a:r>
            <a:r>
              <a:rPr lang="hu-HU" altLang="hu-HU"/>
              <a:t> helyettesítheti. Kiemelten ezt a tevékenységet érdemes párosával végezni.] </a:t>
            </a:r>
          </a:p>
          <a:p>
            <a:pPr eaLnBrk="1" hangingPunct="1"/>
            <a:r>
              <a:rPr lang="hu-HU" altLang="hu-HU" sz="2400" b="1">
                <a:solidFill>
                  <a:srgbClr val="FF0000"/>
                </a:solidFill>
              </a:rPr>
              <a:t>Közvetlen hozzátartozónál, rokonnál</a:t>
            </a:r>
            <a:endParaRPr lang="hu-HU" altLang="hu-HU" sz="2400">
              <a:solidFill>
                <a:srgbClr val="FF0000"/>
              </a:solidFill>
            </a:endParaRPr>
          </a:p>
          <a:p>
            <a:pPr lvl="1" eaLnBrk="1" hangingPunct="1"/>
            <a:r>
              <a:rPr lang="hu-HU" altLang="hu-HU"/>
              <a:t>CSAK közvetítő szervezeten keresztül valósítható meg a szolgálat teljesítése!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Fogadó szervezet lehet pl.</a:t>
            </a:r>
            <a:endParaRPr lang="hu-HU" dirty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949950"/>
          </a:xfrm>
        </p:spPr>
        <p:txBody>
          <a:bodyPr/>
          <a:lstStyle/>
          <a:p>
            <a:pPr eaLnBrk="1" hangingPunct="1"/>
            <a:r>
              <a:rPr lang="hu-HU" altLang="hu-HU" sz="1800" b="1" smtClean="0"/>
              <a:t>Önkormányzatok</a:t>
            </a:r>
          </a:p>
          <a:p>
            <a:pPr lvl="1" eaLnBrk="1" hangingPunct="1"/>
            <a:r>
              <a:rPr lang="hu-HU" altLang="hu-HU" sz="1600" b="1" smtClean="0">
                <a:solidFill>
                  <a:schemeClr val="accent1"/>
                </a:solidFill>
              </a:rPr>
              <a:t>ifjúságvédelmi,</a:t>
            </a:r>
          </a:p>
          <a:p>
            <a:pPr lvl="1" eaLnBrk="1" hangingPunct="1"/>
            <a:r>
              <a:rPr lang="hu-HU" altLang="hu-HU" sz="1600" b="1" smtClean="0">
                <a:solidFill>
                  <a:schemeClr val="accent1"/>
                </a:solidFill>
              </a:rPr>
              <a:t>egészségügyi, stb. csoportjai</a:t>
            </a:r>
          </a:p>
          <a:p>
            <a:pPr eaLnBrk="1" hangingPunct="1"/>
            <a:r>
              <a:rPr lang="hu-HU" altLang="hu-HU" sz="1800" b="1" smtClean="0"/>
              <a:t>ÁNTSZ helyi szervezetei</a:t>
            </a:r>
          </a:p>
          <a:p>
            <a:pPr eaLnBrk="1" hangingPunct="1"/>
            <a:r>
              <a:rPr lang="hu-HU" altLang="hu-HU" sz="1800" b="1" smtClean="0"/>
              <a:t>Magyar Vöröskereszt</a:t>
            </a:r>
          </a:p>
          <a:p>
            <a:pPr lvl="1" eaLnBrk="1" hangingPunct="1"/>
            <a:r>
              <a:rPr lang="hu-HU" altLang="hu-HU" sz="1600" b="1" smtClean="0">
                <a:solidFill>
                  <a:schemeClr val="accent1"/>
                </a:solidFill>
              </a:rPr>
              <a:t>kerületi irodái</a:t>
            </a:r>
          </a:p>
          <a:p>
            <a:pPr eaLnBrk="1" hangingPunct="1"/>
            <a:r>
              <a:rPr lang="hu-HU" altLang="hu-HU" sz="1800" b="1" smtClean="0"/>
              <a:t>Kulturális szervezetek</a:t>
            </a:r>
          </a:p>
          <a:p>
            <a:pPr lvl="1" eaLnBrk="1" hangingPunct="1"/>
            <a:r>
              <a:rPr lang="hu-HU" altLang="hu-HU" sz="1600" b="1" smtClean="0">
                <a:solidFill>
                  <a:schemeClr val="accent1"/>
                </a:solidFill>
              </a:rPr>
              <a:t>színházak,</a:t>
            </a:r>
          </a:p>
          <a:p>
            <a:pPr lvl="1" eaLnBrk="1" hangingPunct="1"/>
            <a:r>
              <a:rPr lang="hu-HU" altLang="hu-HU" sz="1600" b="1" smtClean="0">
                <a:solidFill>
                  <a:schemeClr val="accent1"/>
                </a:solidFill>
              </a:rPr>
              <a:t>kiállítóterek,</a:t>
            </a:r>
          </a:p>
          <a:p>
            <a:pPr lvl="1" eaLnBrk="1" hangingPunct="1"/>
            <a:r>
              <a:rPr lang="hu-HU" altLang="hu-HU" sz="1600" b="1" smtClean="0">
                <a:solidFill>
                  <a:schemeClr val="accent1"/>
                </a:solidFill>
              </a:rPr>
              <a:t>művházak, könyvtár, levéltár stb.</a:t>
            </a:r>
          </a:p>
          <a:p>
            <a:pPr eaLnBrk="1" hangingPunct="1"/>
            <a:r>
              <a:rPr lang="hu-HU" altLang="hu-HU" sz="1800" b="1" smtClean="0"/>
              <a:t>Szociális intézmények</a:t>
            </a:r>
          </a:p>
          <a:p>
            <a:pPr lvl="1" eaLnBrk="1" hangingPunct="1"/>
            <a:r>
              <a:rPr lang="hu-HU" altLang="hu-HU" sz="1600" b="1" smtClean="0">
                <a:solidFill>
                  <a:schemeClr val="accent1"/>
                </a:solidFill>
              </a:rPr>
              <a:t>anyaotthon,</a:t>
            </a:r>
          </a:p>
          <a:p>
            <a:pPr lvl="1" eaLnBrk="1" hangingPunct="1"/>
            <a:r>
              <a:rPr lang="hu-HU" altLang="hu-HU" sz="1600" b="1" smtClean="0">
                <a:solidFill>
                  <a:schemeClr val="accent1"/>
                </a:solidFill>
              </a:rPr>
              <a:t>idősek otthona, stb.</a:t>
            </a:r>
          </a:p>
          <a:p>
            <a:pPr lvl="1" eaLnBrk="1" hangingPunct="1">
              <a:buClr>
                <a:srgbClr val="0BD0D9"/>
              </a:buClr>
              <a:buSzPct val="95000"/>
            </a:pPr>
            <a:r>
              <a:rPr lang="hu-HU" altLang="hu-HU" sz="1800" b="1" smtClean="0"/>
              <a:t>Egyházi jogi személy</a:t>
            </a:r>
          </a:p>
          <a:p>
            <a:pPr lvl="1" eaLnBrk="1" hangingPunct="1">
              <a:buClr>
                <a:srgbClr val="0BD0D9"/>
              </a:buClr>
              <a:buSzPct val="95000"/>
            </a:pPr>
            <a:r>
              <a:rPr lang="hu-HU" altLang="hu-HU" sz="1800" b="1" smtClean="0"/>
              <a:t>Civil szervezet</a:t>
            </a:r>
          </a:p>
          <a:p>
            <a:pPr eaLnBrk="1" hangingPunct="1"/>
            <a:r>
              <a:rPr lang="hu-HU" altLang="hu-HU" sz="1800" b="1" smtClean="0"/>
              <a:t>Bölcsődék, óvodák, </a:t>
            </a:r>
          </a:p>
          <a:p>
            <a:pPr eaLnBrk="1" hangingPunct="1"/>
            <a:r>
              <a:rPr lang="hu-HU" altLang="hu-HU" sz="1800" b="1" smtClean="0"/>
              <a:t>Az iskola </a:t>
            </a:r>
            <a:r>
              <a:rPr lang="hu-HU" altLang="hu-HU" sz="1600" b="1" smtClean="0"/>
              <a:t>mint legkézenfekvőbb közösségi szolgálati helyszín</a:t>
            </a:r>
          </a:p>
          <a:p>
            <a:pPr eaLnBrk="1" hangingPunct="1"/>
            <a:r>
              <a:rPr lang="hu-HU" altLang="hu-HU" sz="1600" b="1" smtClean="0"/>
              <a:t>Kortárs csoportok helyben</a:t>
            </a:r>
          </a:p>
          <a:p>
            <a:pPr eaLnBrk="1" hangingPunct="1"/>
            <a:endParaRPr lang="hu-HU" altLang="hu-HU" sz="1600" b="1" smtClean="0"/>
          </a:p>
          <a:p>
            <a:pPr eaLnBrk="1" hangingPunct="1"/>
            <a:endParaRPr lang="hu-HU" altLang="hu-HU" sz="1800" smtClean="0"/>
          </a:p>
        </p:txBody>
      </p:sp>
      <p:pic>
        <p:nvPicPr>
          <p:cNvPr id="18436" name="Tartalom helye 3" descr="szer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9459" name="Picture 4" descr="wp7686f866_0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1773238"/>
            <a:ext cx="8815387" cy="341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2303463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FFFF00"/>
                </a:solidFill>
              </a:rPr>
              <a:t>A fogadó szervezet nem lehet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543300"/>
          </a:xfr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sz="4300" dirty="0" smtClean="0"/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sz="4600" b="1" dirty="0" smtClean="0"/>
          </a:p>
          <a:p>
            <a:pPr marL="2470150" lvl="8" indent="-274320" algn="r"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4000" b="1" dirty="0" smtClean="0"/>
              <a:t>érdekvédelmi</a:t>
            </a:r>
            <a:r>
              <a:rPr lang="hu-HU" sz="21600" b="1" dirty="0" smtClean="0"/>
              <a:t>,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1600" b="1" dirty="0" smtClean="0"/>
              <a:t>képviseleti</a:t>
            </a:r>
            <a:r>
              <a:rPr lang="hu-HU" sz="17600" b="1" dirty="0" smtClean="0"/>
              <a:t>,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1600" b="1" dirty="0" smtClean="0"/>
              <a:t>vagy politikai szervezet</a:t>
            </a:r>
          </a:p>
          <a:p>
            <a:pPr marL="640080" lvl="1" indent="-246888" algn="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8600" dirty="0" smtClean="0"/>
              <a:t>annak ellenére, hogy fogadhat önkénteseket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sz="4300" dirty="0" smtClean="0"/>
              <a:t/>
            </a:r>
            <a:br>
              <a:rPr lang="hu-HU" sz="430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20484" name="Picture 4" descr="MM90028399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11461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figye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38100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68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Egészségügyi </a:t>
            </a:r>
            <a:br>
              <a:rPr lang="hu-HU" b="1" dirty="0" smtClean="0"/>
            </a:br>
            <a:r>
              <a:rPr lang="hu-HU" b="1" dirty="0" smtClean="0"/>
              <a:t>területen végezhető</a:t>
            </a:r>
            <a:endParaRPr lang="hu-HU" b="1" dirty="0"/>
          </a:p>
        </p:txBody>
      </p:sp>
      <p:sp>
        <p:nvSpPr>
          <p:cNvPr id="21507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orvosok és nővérek kéréseinek teljesítése a betegekkel kapcsolatban</a:t>
            </a:r>
          </a:p>
          <a:p>
            <a:pPr lvl="1" eaLnBrk="1" hangingPunct="1"/>
            <a:r>
              <a:rPr lang="hu-HU" altLang="hu-HU" smtClean="0"/>
              <a:t>az önkéntesek kompetenciahatárain belül, például a mobilizálásban való segítés</a:t>
            </a:r>
          </a:p>
          <a:p>
            <a:pPr eaLnBrk="1" hangingPunct="1"/>
            <a:r>
              <a:rPr lang="hu-HU" altLang="hu-HU" smtClean="0"/>
              <a:t>gyermekprogramokban való részvétel, szabadidős tevékenységek szervezésében segítés</a:t>
            </a:r>
          </a:p>
          <a:p>
            <a:pPr eaLnBrk="1" hangingPunct="1"/>
            <a:r>
              <a:rPr lang="hu-HU" altLang="hu-HU" smtClean="0"/>
              <a:t>betegek eligazodásának segítésében</a:t>
            </a:r>
          </a:p>
          <a:p>
            <a:pPr eaLnBrk="1" hangingPunct="1"/>
            <a:r>
              <a:rPr lang="hu-HU" altLang="hu-HU" smtClean="0"/>
              <a:t>felolvasás, beszélgetés, beteg mellett tartózkodás, a betegek meghallgatása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21508" name="Picture 35" descr="tv5_egesz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087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Közösségi szolgálat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C00000"/>
                </a:solidFill>
              </a:rPr>
              <a:t>érettségi előfeltétel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464050"/>
          </a:xfrm>
        </p:spPr>
        <p:txBody>
          <a:bodyPr/>
          <a:lstStyle/>
          <a:p>
            <a:pPr eaLnBrk="1" hangingPunct="1"/>
            <a:r>
              <a:rPr lang="hu-HU" altLang="hu-HU" sz="4400" smtClean="0"/>
              <a:t>A</a:t>
            </a:r>
            <a:r>
              <a:rPr lang="hu-HU" altLang="hu-HU" sz="4400" b="1" smtClean="0"/>
              <a:t> </a:t>
            </a:r>
            <a:r>
              <a:rPr lang="hu-HU" altLang="hu-HU" sz="4400" b="1" smtClean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hu-HU" altLang="hu-HU" sz="4400" b="1" smtClean="0"/>
              <a:t>. január 1-je </a:t>
            </a:r>
            <a:r>
              <a:rPr lang="hu-HU" altLang="hu-HU" sz="4000" smtClean="0"/>
              <a:t>után megkezdett érettségi vizsga esetében kell megkövetelni az igazolást. </a:t>
            </a:r>
          </a:p>
          <a:p>
            <a:pPr eaLnBrk="1" hangingPunct="1"/>
            <a:r>
              <a:rPr lang="hu-HU" altLang="hu-HU" sz="4000" smtClean="0"/>
              <a:t>Elsőként a 2012/2013. tanévben  9. osztályosok érintettek.</a:t>
            </a:r>
          </a:p>
          <a:p>
            <a:pPr eaLnBrk="1" hangingPunct="1"/>
            <a:r>
              <a:rPr lang="hu-HU" altLang="hu-HU" smtClean="0"/>
              <a:t>SNI tanulók kaphatnak mentességet.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</p:txBody>
      </p:sp>
      <p:pic>
        <p:nvPicPr>
          <p:cNvPr id="4100" name="Kép 3" descr="erettsegi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425" y="115888"/>
            <a:ext cx="2949575" cy="197961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4032250" cy="1368425"/>
          </a:xfrm>
        </p:spPr>
        <p:txBody>
          <a:bodyPr/>
          <a:lstStyle/>
          <a:p>
            <a:pPr eaLnBrk="1" hangingPunct="1"/>
            <a:r>
              <a:rPr lang="hu-HU" altLang="hu-HU" smtClean="0"/>
              <a:t>        </a:t>
            </a:r>
            <a:r>
              <a:rPr lang="hu-HU" altLang="hu-HU" b="1" smtClean="0"/>
              <a:t>Egészségügyi </a:t>
            </a:r>
            <a:br>
              <a:rPr lang="hu-HU" altLang="hu-HU" b="1" smtClean="0"/>
            </a:br>
            <a:r>
              <a:rPr lang="hu-HU" altLang="hu-HU" b="1" smtClean="0"/>
              <a:t>     területen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799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beteg kísérete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a beteg környezetének rendben tartása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segítés az étkezésben, ivásban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a beteg kéréseinek tolmácsolása az ápolószemélyzet felé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betegek és hozzátartozóik tájékozódásban való segítése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kórtermekbe látogatás és igény szerinti segítségnyújtás, lelki támasz nyújtása a betegnek és hozzátartozójának egyaránt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adminisztratív tevékenységek ellátásában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</p:txBody>
      </p:sp>
      <p:pic>
        <p:nvPicPr>
          <p:cNvPr id="22532" name="Picture 35" descr="tv5_egesz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8973_nagyk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5888"/>
            <a:ext cx="31940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518525" cy="719137"/>
          </a:xfrm>
        </p:spPr>
        <p:txBody>
          <a:bodyPr/>
          <a:lstStyle/>
          <a:p>
            <a:pPr eaLnBrk="1" hangingPunct="1"/>
            <a:r>
              <a:rPr lang="hu-HU" altLang="hu-HU" b="1" smtClean="0"/>
              <a:t>Szociális területen végezhető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0" y="1052513"/>
            <a:ext cx="8686800" cy="52720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3200" b="1" dirty="0" smtClean="0"/>
              <a:t>idős emberek segítése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hu-HU" sz="3200" b="1" dirty="0" smtClean="0"/>
              <a:t>   egyénileg otthonukban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2000" dirty="0" smtClean="0"/>
              <a:t>sétáltatás,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2000" dirty="0" smtClean="0"/>
              <a:t>bevásárlás,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2000" dirty="0" smtClean="0"/>
              <a:t> beszélgetés, felolvasás, közös főzés, takarítás,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2000" dirty="0" smtClean="0"/>
              <a:t>udvar rendbe tétele, favágás stb.,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000" dirty="0" smtClean="0"/>
              <a:t>egyéb, a mentális egészséget támogató tevékenységek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3200" b="1" dirty="0" smtClean="0"/>
              <a:t>idős emberek támogatása 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hu-HU" sz="3200" b="1" dirty="0" smtClean="0"/>
              <a:t>   szociális intézmény  keretei között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2000" dirty="0" smtClean="0"/>
              <a:t>szoba rendezése,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2000" dirty="0" smtClean="0"/>
              <a:t>étkezésben segítés,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2000" dirty="0" smtClean="0"/>
              <a:t>ágynemű áthúzása,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2000" dirty="0" smtClean="0"/>
              <a:t>felolvasás, beszélgetés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hu-HU" sz="17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sz="17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</p:txBody>
      </p:sp>
      <p:pic>
        <p:nvPicPr>
          <p:cNvPr id="23556" name="Picture 4" descr="tv6_szocia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0525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b="1" smtClean="0"/>
              <a:t>Oktatási területen végezhető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935163"/>
            <a:ext cx="8507412" cy="43894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 smtClean="0"/>
              <a:t>korrepetálás</a:t>
            </a:r>
            <a:endParaRPr lang="hu-HU" sz="24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alsóbb évfolyamokon</a:t>
            </a:r>
            <a:endParaRPr lang="hu-HU" sz="20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gyermekotthonban</a:t>
            </a:r>
            <a:endParaRPr lang="hu-HU" sz="20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sajátos nevelési igényű intézményben</a:t>
            </a:r>
            <a:endParaRPr lang="hu-H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 smtClean="0"/>
              <a:t>bölcsődékben, óvodákban</a:t>
            </a:r>
            <a:endParaRPr lang="hu-HU" sz="2400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a mindennapi tevékenységekben</a:t>
            </a:r>
            <a:endParaRPr lang="hu-H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 smtClean="0"/>
              <a:t>játékokban való részvétel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oktatás idősek számára, például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számítógép-használat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nyelvtanítás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egyéb oktatási tevékenységek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</p:txBody>
      </p:sp>
      <p:pic>
        <p:nvPicPr>
          <p:cNvPr id="24580" name="Picture 4" descr="tv1_oktat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55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ANd9GcSHALj4JoPiMRQWl3wXogw901vk5AgLHuS3_vrp9z3Izr13NqwSG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700463" cy="2771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Kulturális, közösségi</a:t>
            </a:r>
            <a:br>
              <a:rPr lang="hu-HU" b="1" dirty="0" smtClean="0"/>
            </a:br>
            <a:r>
              <a:rPr lang="hu-HU" b="1" dirty="0" smtClean="0"/>
              <a:t> területen végezhető</a:t>
            </a:r>
            <a:endParaRPr lang="hu-HU" b="1" dirty="0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68313" y="1844675"/>
            <a:ext cx="8218487" cy="5013325"/>
          </a:xfrm>
        </p:spPr>
        <p:txBody>
          <a:bodyPr/>
          <a:lstStyle/>
          <a:p>
            <a:pPr eaLnBrk="1" hangingPunct="1"/>
            <a:r>
              <a:rPr lang="hu-HU" altLang="hu-HU" sz="2200" smtClean="0"/>
              <a:t>kulturális intézményekben</a:t>
            </a:r>
          </a:p>
          <a:p>
            <a:pPr lvl="1" eaLnBrk="1" hangingPunct="1"/>
            <a:r>
              <a:rPr lang="hu-HU" altLang="hu-HU" sz="2200" smtClean="0"/>
              <a:t>múzeumpedagógiai</a:t>
            </a:r>
          </a:p>
          <a:p>
            <a:pPr lvl="1" eaLnBrk="1" hangingPunct="1"/>
            <a:r>
              <a:rPr lang="hu-HU" altLang="hu-HU" sz="2200" smtClean="0"/>
              <a:t>vagy egyéb szolgálat elvégzése;</a:t>
            </a:r>
          </a:p>
          <a:p>
            <a:pPr eaLnBrk="1" hangingPunct="1"/>
            <a:r>
              <a:rPr lang="hu-HU" altLang="hu-HU" sz="2200" smtClean="0"/>
              <a:t>közösségi tevékenységek</a:t>
            </a:r>
          </a:p>
          <a:p>
            <a:pPr lvl="1" eaLnBrk="1" hangingPunct="1"/>
            <a:r>
              <a:rPr lang="hu-HU" altLang="hu-HU" sz="2200" smtClean="0"/>
              <a:t>katonasírok gondozása</a:t>
            </a:r>
          </a:p>
          <a:p>
            <a:pPr lvl="1" eaLnBrk="1" hangingPunct="1"/>
            <a:r>
              <a:rPr lang="hu-HU" altLang="hu-HU" sz="2200" smtClean="0"/>
              <a:t>közgyűjteményben önkéntes feladatok ellátása</a:t>
            </a:r>
          </a:p>
          <a:p>
            <a:pPr eaLnBrk="1" hangingPunct="1"/>
            <a:r>
              <a:rPr lang="hu-HU" altLang="hu-HU" sz="2200" smtClean="0"/>
              <a:t>bölcsődékben, óvodákban, idősek otthonában stb.</a:t>
            </a:r>
          </a:p>
          <a:p>
            <a:pPr eaLnBrk="1" hangingPunct="1"/>
            <a:r>
              <a:rPr lang="hu-HU" altLang="hu-HU" sz="2200" smtClean="0"/>
              <a:t>kulturális program szervezése</a:t>
            </a:r>
          </a:p>
          <a:p>
            <a:pPr lvl="1" eaLnBrk="1" hangingPunct="1"/>
            <a:r>
              <a:rPr lang="hu-HU" altLang="hu-HU" sz="2200" smtClean="0"/>
              <a:t>például bábjáték</a:t>
            </a:r>
          </a:p>
          <a:p>
            <a:pPr lvl="1" eaLnBrk="1" hangingPunct="1"/>
            <a:r>
              <a:rPr lang="hu-HU" altLang="hu-HU" sz="2200" smtClean="0"/>
              <a:t>amatőr színielőadás</a:t>
            </a:r>
          </a:p>
          <a:p>
            <a:pPr lvl="1" eaLnBrk="1" hangingPunct="1"/>
            <a:r>
              <a:rPr lang="hu-HU" altLang="hu-HU" sz="2200" smtClean="0"/>
              <a:t>versmondás, prózafelolvasás</a:t>
            </a:r>
          </a:p>
          <a:p>
            <a:pPr lvl="1" eaLnBrk="1" hangingPunct="1"/>
            <a:r>
              <a:rPr lang="hu-HU" altLang="hu-HU" sz="2200" smtClean="0"/>
              <a:t>mesemondás, éneklés</a:t>
            </a:r>
          </a:p>
          <a:p>
            <a:pPr eaLnBrk="1" hangingPunct="1"/>
            <a:endParaRPr lang="hu-HU" altLang="hu-HU" sz="1600" smtClean="0"/>
          </a:p>
        </p:txBody>
      </p:sp>
      <p:pic>
        <p:nvPicPr>
          <p:cNvPr id="25604" name="Kép 3" descr="Közösségi szolgálat ké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6627" name="Picture 5" descr="2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6862762" cy="5145088"/>
          </a:xfr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28" name="Kép 3" descr="Közösségi szolgálat ké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850"/>
          </a:xfrm>
        </p:spPr>
        <p:txBody>
          <a:bodyPr/>
          <a:lstStyle/>
          <a:p>
            <a:pPr eaLnBrk="1" hangingPunct="1"/>
            <a:r>
              <a:rPr lang="hu-HU" altLang="hu-HU" b="1" smtClean="0"/>
              <a:t>Környezet-és </a:t>
            </a:r>
            <a:br>
              <a:rPr lang="hu-HU" altLang="hu-HU" b="1" smtClean="0"/>
            </a:br>
            <a:r>
              <a:rPr lang="hu-HU" altLang="hu-HU" b="1" smtClean="0"/>
              <a:t>természetvédelmi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u-HU" b="1" dirty="0" smtClean="0"/>
              <a:t>parkrendezés, közösségi terek tisztítása, rendezése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b="1" dirty="0" smtClean="0"/>
              <a:t>biciklitároló javítása, festése, kerítésfestés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b="1" dirty="0" smtClean="0"/>
              <a:t>szociális intézmény környezetének rendezése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b="1" dirty="0" smtClean="0"/>
              <a:t>fa- és növényültetés, avar összegyűjtése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b="1" dirty="0" smtClean="0"/>
              <a:t>környezettudatosságra, fenntartható fejlődésre vonatkozó programokban való részvétel,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hu-HU" b="1" dirty="0" smtClean="0"/>
              <a:t>    a programok népszerűsítése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b="1" dirty="0" smtClean="0"/>
              <a:t>iskola, civil szervezet honlapján </a:t>
            </a:r>
            <a:r>
              <a:rPr lang="hu-HU" b="1" dirty="0" err="1" smtClean="0"/>
              <a:t>blog</a:t>
            </a:r>
            <a:r>
              <a:rPr lang="hu-HU" b="1" dirty="0" smtClean="0"/>
              <a:t> írása, szórólapok készítése stb.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b="1" dirty="0" smtClean="0"/>
              <a:t>megújuló energiaforrások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hu-HU" b="1" dirty="0" smtClean="0"/>
              <a:t>    fontosságát szolgáló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hu-HU" b="1" dirty="0" smtClean="0"/>
              <a:t>    programok népszerűsítése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200" dirty="0" smtClean="0"/>
          </a:p>
        </p:txBody>
      </p:sp>
      <p:pic>
        <p:nvPicPr>
          <p:cNvPr id="27652" name="Picture 6" descr="tv3_kornyez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92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ANd9GcQ9pe9423BWvReupG4t3nlso2OaSxfCslSB67MhtdFWJQ97s7LR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2260600" cy="1836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/>
              <a:t>Polgári-</a:t>
            </a:r>
            <a:br>
              <a:rPr lang="hu-HU" altLang="hu-HU" b="1" smtClean="0"/>
            </a:br>
            <a:r>
              <a:rPr lang="hu-HU" altLang="hu-HU" b="1" smtClean="0"/>
              <a:t>és katasztrófavédelmi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a katasztrófavédelmi szervezetek napi teendőinek ellátásába való bekapcsolódás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közreműködés az éves, tervezhető feladatokból adódó tevékenységekben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jelző-rendszer részeként feladatellátás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rendkívüli helyzetben (a tanulók kompetenciahatárain belül) végezhető tevékenységek ellátása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árvízhelyzetben homokzsákok szállítása, töltése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épületek, ingóságok óvása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evakuált emberek tájékoztatása, segítése stb.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  <p:pic>
        <p:nvPicPr>
          <p:cNvPr id="28676" name="Picture 5" descr="tv4_kat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Polgári- </a:t>
            </a:r>
            <a:br>
              <a:rPr lang="hu-HU" b="1" dirty="0" smtClean="0"/>
            </a:br>
            <a:r>
              <a:rPr lang="hu-HU" b="1" dirty="0" smtClean="0"/>
              <a:t>és katasztrófavédelmi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</p:txBody>
      </p:sp>
      <p:pic>
        <p:nvPicPr>
          <p:cNvPr id="29700" name="Picture 5" descr="tv4_katv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iksz_gat_2013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6467475" cy="43053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1731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500" dirty="0" smtClean="0"/>
              <a:t/>
            </a:r>
            <a:br>
              <a:rPr lang="hu-HU" sz="4500" dirty="0" smtClean="0"/>
            </a:br>
            <a:r>
              <a:rPr lang="hu-HU" sz="4900" dirty="0" smtClean="0"/>
              <a:t> </a:t>
            </a:r>
            <a:br>
              <a:rPr lang="hu-HU" sz="4900" dirty="0" smtClean="0"/>
            </a:br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3200" b="1" dirty="0" smtClean="0"/>
              <a:t>Közös sport- és szabadidős tevékenység óvodáskorú, </a:t>
            </a:r>
            <a:br>
              <a:rPr lang="hu-HU" sz="3200" b="1" dirty="0" smtClean="0"/>
            </a:br>
            <a:r>
              <a:rPr lang="hu-HU" sz="3200" b="1" dirty="0" smtClean="0"/>
              <a:t>sajátos nevelési igényű gyermekekkel, </a:t>
            </a:r>
            <a:br>
              <a:rPr lang="hu-HU" sz="3200" b="1" dirty="0" smtClean="0"/>
            </a:br>
            <a:r>
              <a:rPr lang="hu-HU" sz="3200" b="1" dirty="0" smtClean="0"/>
              <a:t>továbbá idős emberekkel</a:t>
            </a:r>
            <a:endParaRPr lang="hu-HU" sz="4800" b="1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652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 smtClean="0"/>
              <a:t>közös programok nehézséggel élő kortársakkal;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 smtClean="0"/>
              <a:t>bölcsődésekkel, óvodásokkal, idős emberekkel: sport, kézművesség, játék, főzés, egyéb közös programok;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 smtClean="0"/>
              <a:t>életinterjú készítése idős emberekkel;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hu-H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 smtClean="0"/>
              <a:t>közös programok (ünnepek, kézművesség, játék, farsang, közös műsor kialakítása,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hu-HU" sz="2800" b="1" dirty="0" smtClean="0"/>
              <a:t>    közös sütés, fodrászat)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hu-HU" sz="700" dirty="0" smtClean="0"/>
              <a:t/>
            </a:r>
            <a:br>
              <a:rPr lang="hu-HU" sz="700" dirty="0" smtClean="0"/>
            </a:br>
            <a:r>
              <a:rPr lang="hu-HU" sz="700" dirty="0" smtClean="0"/>
              <a:t/>
            </a:r>
            <a:br>
              <a:rPr lang="hu-HU" sz="700" dirty="0" smtClean="0"/>
            </a:br>
            <a:endParaRPr lang="hu-HU" sz="700" dirty="0" smtClean="0"/>
          </a:p>
        </p:txBody>
      </p:sp>
      <p:pic>
        <p:nvPicPr>
          <p:cNvPr id="30724" name="Picture 7" descr="tv7_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37891" name="Picture 5" descr="alt_pic_file8edc0549a334e445b2187478310f5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AutoShape 7" descr="9k="/>
          <p:cNvSpPr>
            <a:spLocks noChangeAspect="1" noChangeArrowheads="1"/>
          </p:cNvSpPr>
          <p:nvPr/>
        </p:nvSpPr>
        <p:spPr bwMode="auto">
          <a:xfrm>
            <a:off x="0" y="-19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1749" name="AutoShape 9" descr="9k="/>
          <p:cNvSpPr>
            <a:spLocks noChangeAspect="1" noChangeArrowheads="1"/>
          </p:cNvSpPr>
          <p:nvPr/>
        </p:nvSpPr>
        <p:spPr bwMode="auto">
          <a:xfrm>
            <a:off x="0" y="-19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1750" name="AutoShape 11" descr="9k="/>
          <p:cNvSpPr>
            <a:spLocks noChangeAspect="1" noChangeArrowheads="1"/>
          </p:cNvSpPr>
          <p:nvPr/>
        </p:nvSpPr>
        <p:spPr bwMode="auto">
          <a:xfrm>
            <a:off x="0" y="-19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37895" name="Picture 13" descr="iksz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29638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5" descr="kozossegi-760x5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3678237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5" descr="06%20Onkentes%20IMG_3807_20121123-1031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3275012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5" descr="802_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724400"/>
            <a:ext cx="3333750" cy="2000250"/>
          </a:xfrm>
          <a:noFill/>
        </p:spPr>
      </p:pic>
      <p:pic>
        <p:nvPicPr>
          <p:cNvPr id="37899" name="Picture 14" descr="inde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24034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kozosse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052513"/>
            <a:ext cx="5359400" cy="53848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Cím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pPr algn="ctr" eaLnBrk="1" hangingPunct="1"/>
            <a:r>
              <a:rPr lang="hu-HU" altLang="hu-HU" sz="6000" b="1" smtClean="0">
                <a:solidFill>
                  <a:srgbClr val="C00000"/>
                </a:solidFill>
              </a:rPr>
              <a:t>IKSZ</a:t>
            </a:r>
          </a:p>
        </p:txBody>
      </p:sp>
      <p:sp>
        <p:nvSpPr>
          <p:cNvPr id="512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727200"/>
          </a:xfrm>
        </p:spPr>
        <p:txBody>
          <a:bodyPr/>
          <a:lstStyle/>
          <a:p>
            <a:pPr eaLnBrk="1" hangingPunct="1"/>
            <a:r>
              <a:rPr lang="hu-HU" altLang="hu-HU" b="1" smtClean="0"/>
              <a:t>Nem beszámítható</a:t>
            </a:r>
            <a:br>
              <a:rPr lang="hu-HU" altLang="hu-HU" b="1" smtClean="0"/>
            </a:br>
            <a:r>
              <a:rPr lang="hu-HU" altLang="hu-HU" b="1" smtClean="0"/>
              <a:t> tevékenység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687762"/>
          </a:xfrm>
        </p:spPr>
        <p:txBody>
          <a:bodyPr/>
          <a:lstStyle/>
          <a:p>
            <a:pPr eaLnBrk="1" hangingPunct="1"/>
            <a:r>
              <a:rPr lang="hu-HU" altLang="hu-HU" sz="3600" b="1" smtClean="0"/>
              <a:t>üzleti jellegű tevékenység</a:t>
            </a:r>
          </a:p>
          <a:p>
            <a:pPr eaLnBrk="1" hangingPunct="1"/>
            <a:r>
              <a:rPr lang="hu-HU" altLang="hu-HU" sz="3600" b="1" smtClean="0"/>
              <a:t>haszonszerzés</a:t>
            </a:r>
          </a:p>
          <a:p>
            <a:pPr eaLnBrk="1" hangingPunct="1"/>
            <a:r>
              <a:rPr lang="hu-HU" altLang="hu-HU" sz="3600" b="1" smtClean="0"/>
              <a:t>adománygyűjtés</a:t>
            </a:r>
          </a:p>
          <a:p>
            <a:pPr lvl="1" eaLnBrk="1" hangingPunct="1"/>
            <a:r>
              <a:rPr lang="hu-HU" altLang="hu-HU" sz="3600" b="1" smtClean="0"/>
              <a:t>különösen nem, ha az pénzbeli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altLang="hu-HU" smtClean="0"/>
              <a:t/>
            </a:r>
            <a:br>
              <a:rPr lang="hu-HU" altLang="hu-HU" smtClean="0"/>
            </a:br>
            <a:endParaRPr lang="hu-HU" altLang="hu-HU" smtClean="0"/>
          </a:p>
        </p:txBody>
      </p:sp>
      <p:pic>
        <p:nvPicPr>
          <p:cNvPr id="32772" name="Picture 4" descr="MM90028399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157788"/>
            <a:ext cx="79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Kép 7" descr="korl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360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>
                <a:solidFill>
                  <a:srgbClr val="FF0000"/>
                </a:solidFill>
              </a:rPr>
              <a:t>Tevékenységed NEM lehet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>
          <a:xfrm>
            <a:off x="539750" y="1268413"/>
            <a:ext cx="7689850" cy="49657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u-HU" altLang="hu-HU" sz="4000" b="1" smtClean="0"/>
              <a:t>             </a:t>
            </a:r>
            <a:r>
              <a:rPr lang="hu-HU" altLang="hu-HU" sz="4000" b="1" smtClean="0">
                <a:solidFill>
                  <a:srgbClr val="C00000"/>
                </a:solidFill>
              </a:rPr>
              <a:t>szakfeladat ellátása!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33796" name="Picture 4" descr="MM900283998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13446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Kép 4" descr="baby-orvo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565400"/>
            <a:ext cx="2270125" cy="324008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altLang="hu-HU" sz="6000" b="1" smtClean="0"/>
              <a:t>DOKUMENTÁCIÓ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800" b="1" smtClean="0"/>
              <a:t>Tanulói NAPLÓ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altLang="hu-HU" sz="2800" b="1" smtClean="0"/>
              <a:t>			(mikor, hol, mit, mettől meddig)</a:t>
            </a:r>
          </a:p>
          <a:p>
            <a:pPr eaLnBrk="1" hangingPunct="1"/>
            <a:r>
              <a:rPr lang="hu-HU" altLang="hu-HU" sz="2800" b="1" smtClean="0"/>
              <a:t>Bejelentő lap</a:t>
            </a:r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/>
            <a:r>
              <a:rPr lang="hu-HU" altLang="hu-HU" smtClean="0"/>
              <a:t>Iskolai dokumentáció:</a:t>
            </a:r>
          </a:p>
          <a:p>
            <a:pPr eaLnBrk="1" hangingPunct="1"/>
            <a:r>
              <a:rPr lang="hu-HU" altLang="hu-HU" smtClean="0"/>
              <a:t>Napló, bizonyítvány, törzslap</a:t>
            </a:r>
          </a:p>
          <a:p>
            <a:pPr eaLnBrk="1" hangingPunct="1"/>
            <a:r>
              <a:rPr lang="hu-HU" altLang="hu-HU" b="1" smtClean="0"/>
              <a:t>Igazolás 2 példányban</a:t>
            </a:r>
          </a:p>
          <a:p>
            <a:pPr eaLnBrk="1" hangingPunct="1"/>
            <a:r>
              <a:rPr lang="hu-HU" altLang="hu-HU" smtClean="0"/>
              <a:t>Együttműködési megállapodás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50825" y="-249238"/>
            <a:ext cx="8785225" cy="729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hu-HU" altLang="hu-HU" sz="1000" b="1" u="sng"/>
          </a:p>
          <a:p>
            <a:pPr algn="ctr" eaLnBrk="1" hangingPunct="1"/>
            <a:r>
              <a:rPr lang="hu-HU" altLang="hu-HU" sz="2800" b="1" u="sng"/>
              <a:t>Jelentkezési lap</a:t>
            </a:r>
            <a:endParaRPr lang="hu-HU" altLang="hu-HU" sz="2800" b="1"/>
          </a:p>
          <a:p>
            <a:pPr algn="ctr" eaLnBrk="1" hangingPunct="1"/>
            <a:r>
              <a:rPr lang="hu-HU" altLang="hu-HU" sz="2800" b="1" u="sng"/>
              <a:t>iskolai közösségi szolgálatra</a:t>
            </a:r>
            <a:endParaRPr lang="hu-HU" altLang="hu-HU" b="1" u="sng"/>
          </a:p>
          <a:p>
            <a:pPr algn="ctr" eaLnBrk="1" hangingPunct="1"/>
            <a:endParaRPr lang="hu-HU" altLang="hu-HU"/>
          </a:p>
          <a:p>
            <a:pPr algn="ctr" eaLnBrk="1" hangingPunct="1"/>
            <a:r>
              <a:rPr lang="hu-HU" altLang="hu-HU"/>
              <a:t>Alulírott ……………………………………………………………………………… tanuló a(z) ………………………………………………………………………………………………</a:t>
            </a:r>
            <a:br>
              <a:rPr lang="hu-HU" altLang="hu-HU"/>
            </a:br>
            <a:r>
              <a:rPr lang="hu-HU" altLang="hu-HU"/>
              <a:t> iskola ………………………………… osztályos tanulója </a:t>
            </a:r>
          </a:p>
          <a:p>
            <a:pPr algn="ctr" eaLnBrk="1" hangingPunct="1"/>
            <a:r>
              <a:rPr lang="hu-HU" altLang="hu-HU"/>
              <a:t>a ……………./……………… tanévben </a:t>
            </a:r>
            <a:br>
              <a:rPr lang="hu-HU" altLang="hu-HU"/>
            </a:br>
            <a:r>
              <a:rPr lang="hu-HU" altLang="hu-HU"/>
              <a:t>az alábbi területeken kívánok eleget tenni a közösségi szolgálatnak:</a:t>
            </a:r>
          </a:p>
          <a:p>
            <a:pPr algn="ctr" eaLnBrk="1" hangingPunct="1"/>
            <a:r>
              <a:rPr lang="hu-HU" altLang="hu-HU"/>
              <a:t>………………………………………………… területen ………………… órában</a:t>
            </a:r>
          </a:p>
          <a:p>
            <a:pPr algn="ctr" eaLnBrk="1" hangingPunct="1"/>
            <a:r>
              <a:rPr lang="hu-HU" altLang="hu-HU"/>
              <a:t>………………………………………………… területen ………………… órában</a:t>
            </a:r>
          </a:p>
          <a:p>
            <a:pPr algn="ctr" eaLnBrk="1" hangingPunct="1"/>
            <a:r>
              <a:rPr lang="hu-HU" altLang="hu-HU"/>
              <a:t>………………………………………………… területen ………………… órában</a:t>
            </a:r>
          </a:p>
          <a:p>
            <a:pPr algn="ctr" eaLnBrk="1" hangingPunct="1"/>
            <a:r>
              <a:rPr lang="hu-HU" altLang="hu-HU"/>
              <a:t>(</a:t>
            </a:r>
            <a:r>
              <a:rPr lang="hu-HU" altLang="hu-HU">
                <a:solidFill>
                  <a:srgbClr val="FF0066"/>
                </a:solidFill>
              </a:rPr>
              <a:t>tanévenként minimum egy, maximum három terület választható</a:t>
            </a:r>
            <a:r>
              <a:rPr lang="hu-HU" altLang="hu-HU"/>
              <a:t>)</a:t>
            </a:r>
          </a:p>
          <a:p>
            <a:pPr algn="ctr" eaLnBrk="1" hangingPunct="1"/>
            <a:r>
              <a:rPr lang="hu-HU" altLang="hu-HU"/>
              <a:t>								……………………………………</a:t>
            </a:r>
          </a:p>
          <a:p>
            <a:pPr algn="ctr" eaLnBrk="1" hangingPunct="1"/>
            <a:r>
              <a:rPr lang="hu-HU" altLang="hu-HU"/>
              <a:t>	a tanuló aláírása</a:t>
            </a:r>
            <a:endParaRPr lang="hu-HU" altLang="hu-HU" sz="1400"/>
          </a:p>
          <a:p>
            <a:pPr algn="ctr" eaLnBrk="1" hangingPunct="1"/>
            <a:endParaRPr lang="hu-HU" altLang="hu-HU" sz="1400"/>
          </a:p>
          <a:p>
            <a:pPr algn="ctr" eaLnBrk="1" hangingPunct="1"/>
            <a:r>
              <a:rPr lang="hu-HU" altLang="hu-HU" sz="1400" b="1"/>
              <a:t>Szülő, gondviselő nyilatkozata:</a:t>
            </a:r>
          </a:p>
          <a:p>
            <a:pPr algn="ctr" eaLnBrk="1" hangingPunct="1"/>
            <a:endParaRPr lang="hu-HU" altLang="hu-HU"/>
          </a:p>
          <a:p>
            <a:pPr algn="ctr" eaLnBrk="1" hangingPunct="1"/>
            <a:r>
              <a:rPr lang="hu-HU" altLang="hu-HU"/>
              <a:t>Alulírott ……………………………………………………………………………………..</a:t>
            </a:r>
          </a:p>
          <a:p>
            <a:pPr algn="ctr" eaLnBrk="1" hangingPunct="1"/>
            <a:r>
              <a:rPr lang="hu-HU" altLang="hu-HU"/>
              <a:t>nevezett tanuló szülője/gondviselője az iskolai közösségi szolgálat teljesítését a jelzett területeken támogatom és tudomásul veszem.</a:t>
            </a:r>
          </a:p>
          <a:p>
            <a:pPr algn="ctr" eaLnBrk="1" hangingPunct="1"/>
            <a:r>
              <a:rPr lang="hu-HU" altLang="hu-HU"/>
              <a:t>				……………………………………………</a:t>
            </a:r>
          </a:p>
          <a:p>
            <a:pPr algn="ctr" eaLnBrk="1" hangingPunct="1"/>
            <a:r>
              <a:rPr lang="hu-HU" altLang="hu-HU"/>
              <a:t>					szülő, gondviselő aláírása</a:t>
            </a:r>
          </a:p>
          <a:p>
            <a:pPr algn="ctr" eaLnBrk="1" hangingPunct="1"/>
            <a:endParaRPr lang="hu-HU" altLang="hu-H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sz="4000" b="1" smtClean="0">
                <a:solidFill>
                  <a:srgbClr val="FFFF00"/>
                </a:solidFill>
              </a:rPr>
              <a:t>Változtathatsz-e jelentkezéseden?</a:t>
            </a:r>
            <a:br>
              <a:rPr lang="hu-HU" altLang="hu-HU" sz="4000" b="1" smtClean="0">
                <a:solidFill>
                  <a:srgbClr val="FFFF00"/>
                </a:solidFill>
              </a:rPr>
            </a:br>
            <a:endParaRPr lang="hu-HU" altLang="hu-HU" sz="4000" b="1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altLang="hu-HU" sz="4400" smtClean="0"/>
              <a:t>CSAK: szülői kérésre ÉS a partnerintézmény egyetértésével </a:t>
            </a:r>
          </a:p>
          <a:p>
            <a:pPr algn="ctr"/>
            <a:r>
              <a:rPr lang="hu-HU" altLang="hu-HU" sz="4400" smtClean="0"/>
              <a:t>(hiszen számítanak Rád!) </a:t>
            </a:r>
            <a:br>
              <a:rPr lang="hu-HU" altLang="hu-HU" sz="4400" smtClean="0"/>
            </a:br>
            <a:endParaRPr lang="hu-HU" altLang="hu-H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8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792163"/>
          </a:xfrm>
        </p:spPr>
        <p:txBody>
          <a:bodyPr/>
          <a:lstStyle/>
          <a:p>
            <a:pPr algn="ctr" eaLnBrk="1" hangingPunct="1"/>
            <a:r>
              <a:rPr lang="hu-HU" altLang="hu-HU" b="1" smtClean="0">
                <a:solidFill>
                  <a:srgbClr val="FFFF00"/>
                </a:solidFill>
              </a:rPr>
              <a:t>NAPLÓ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altLang="hu-HU" smtClean="0"/>
              <a:t>                                                                                               </a:t>
            </a:r>
          </a:p>
        </p:txBody>
      </p:sp>
      <p:graphicFrame>
        <p:nvGraphicFramePr>
          <p:cNvPr id="41025" name="Group 65"/>
          <p:cNvGraphicFramePr>
            <a:graphicFrameLocks noGrp="1"/>
          </p:cNvGraphicFramePr>
          <p:nvPr>
            <p:ph sz="half" idx="4294967295"/>
          </p:nvPr>
        </p:nvGraphicFramePr>
        <p:xfrm>
          <a:off x="4787900" y="1412875"/>
          <a:ext cx="4032250" cy="5318125"/>
        </p:xfrm>
        <a:graphic>
          <a:graphicData uri="http://schemas.openxmlformats.org/drawingml/2006/table">
            <a:tbl>
              <a:tblPr/>
              <a:tblGrid>
                <a:gridCol w="1398588"/>
                <a:gridCol w="2633662"/>
              </a:tblGrid>
              <a:tr h="335242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közösségi szolgálat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400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Intézmény neve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Intézmény címe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Dátum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9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Időtartam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0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Tevékenység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megnevezése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1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tevékenység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rövid leírása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67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………………………………………</a:t>
                      </a: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                                                            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igazoló aláírás                                     </a:t>
                      </a: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254" name="Group 174"/>
          <p:cNvGraphicFramePr>
            <a:graphicFrameLocks noGrp="1"/>
          </p:cNvGraphicFramePr>
          <p:nvPr>
            <p:ph sz="half" idx="4294967295"/>
          </p:nvPr>
        </p:nvGraphicFramePr>
        <p:xfrm>
          <a:off x="323850" y="1412875"/>
          <a:ext cx="4032250" cy="5345113"/>
        </p:xfrm>
        <a:graphic>
          <a:graphicData uri="http://schemas.openxmlformats.org/drawingml/2006/table">
            <a:tbl>
              <a:tblPr/>
              <a:tblGrid>
                <a:gridCol w="1440089"/>
                <a:gridCol w="2592161"/>
              </a:tblGrid>
              <a:tr h="3352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közösségi szolgálat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79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Intézmény neve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Türr István Gimnázium és Kollégium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Intézmény címe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8500 Pápa, Fő utca 10.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Dátum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2013. október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Időtartam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14.30-15.30  (60 perc)</a:t>
                      </a:r>
                    </a:p>
                  </a:txBody>
                  <a:tcPr marL="91436" marR="91436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Tevékenység megnevezése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Felkészítő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foglalkozás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tevékenység rövid leírása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Érzékenyítés, ráhangolódás,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Etikai szabályok, jogok és kötelezettségek,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balesetvédelmi oktatás</a:t>
                      </a:r>
                      <a:endParaRPr kumimoji="0" lang="hu-H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…………………………………………</a:t>
                      </a:r>
                      <a:endParaRPr kumimoji="0" lang="hu-H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                                                                    osztályfőnök /mentor aláírása                                      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512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1000" b="1" dirty="0" smtClean="0">
                <a:solidFill>
                  <a:srgbClr val="000099"/>
                </a:solidFill>
              </a:rPr>
              <a:t/>
            </a:r>
            <a:br>
              <a:rPr lang="hu-HU" sz="1000" b="1" dirty="0" smtClean="0">
                <a:solidFill>
                  <a:srgbClr val="000099"/>
                </a:solidFill>
              </a:rPr>
            </a:br>
            <a:r>
              <a:rPr lang="hu-HU" sz="1800" b="1" dirty="0" smtClean="0">
                <a:solidFill>
                  <a:srgbClr val="000099"/>
                </a:solidFill>
              </a:rPr>
              <a:t>A(z) ……………………………………………………………. iskola</a:t>
            </a:r>
            <a:br>
              <a:rPr lang="hu-HU" sz="1800" b="1" dirty="0" smtClean="0">
                <a:solidFill>
                  <a:srgbClr val="000099"/>
                </a:solidFill>
              </a:rPr>
            </a:br>
            <a:r>
              <a:rPr lang="hu-HU" sz="1800" b="1" dirty="0" smtClean="0">
                <a:solidFill>
                  <a:srgbClr val="000099"/>
                </a:solidFill>
              </a:rPr>
              <a:t>…………………………………………………………………. nevű </a:t>
            </a:r>
            <a:br>
              <a:rPr lang="hu-HU" sz="1800" b="1" dirty="0" smtClean="0">
                <a:solidFill>
                  <a:srgbClr val="000099"/>
                </a:solidFill>
              </a:rPr>
            </a:br>
            <a:r>
              <a:rPr lang="hu-HU" sz="1800" b="1" dirty="0" smtClean="0">
                <a:solidFill>
                  <a:srgbClr val="000099"/>
                </a:solidFill>
              </a:rPr>
              <a:t>………………. osztályos tanulójának a …………./……….. tanévre.</a:t>
            </a:r>
            <a:br>
              <a:rPr lang="hu-HU" sz="1800" b="1" dirty="0" smtClean="0">
                <a:solidFill>
                  <a:srgbClr val="000099"/>
                </a:solidFill>
              </a:rPr>
            </a:br>
            <a:r>
              <a:rPr lang="hu-HU" sz="1800" b="1" dirty="0" smtClean="0">
                <a:solidFill>
                  <a:srgbClr val="000099"/>
                </a:solidFill>
              </a:rPr>
              <a:t>………………………………………………….</a:t>
            </a:r>
            <a:br>
              <a:rPr lang="hu-HU" sz="1800" b="1" dirty="0" smtClean="0">
                <a:solidFill>
                  <a:srgbClr val="000099"/>
                </a:solidFill>
              </a:rPr>
            </a:br>
            <a:r>
              <a:rPr lang="hu-HU" sz="1800" b="1" dirty="0" smtClean="0">
                <a:solidFill>
                  <a:srgbClr val="000099"/>
                </a:solidFill>
              </a:rPr>
              <a:t>					</a:t>
            </a:r>
            <a:br>
              <a:rPr lang="hu-HU" sz="1800" b="1" dirty="0" smtClean="0">
                <a:solidFill>
                  <a:srgbClr val="000099"/>
                </a:solidFill>
              </a:rPr>
            </a:br>
            <a:r>
              <a:rPr lang="hu-HU" sz="1800" b="1" dirty="0" smtClean="0">
                <a:solidFill>
                  <a:srgbClr val="000099"/>
                </a:solidFill>
              </a:rPr>
              <a:t>intézményvezető aláírása</a:t>
            </a:r>
            <a:r>
              <a:rPr lang="hu-HU" sz="1600" b="1" dirty="0" smtClean="0">
                <a:solidFill>
                  <a:srgbClr val="000099"/>
                </a:solidFill>
              </a:rPr>
              <a:t/>
            </a:r>
            <a:br>
              <a:rPr lang="hu-HU" sz="1600" b="1" dirty="0" smtClean="0">
                <a:solidFill>
                  <a:srgbClr val="000099"/>
                </a:solidFill>
              </a:rPr>
            </a:br>
            <a:endParaRPr lang="hu-HU" sz="1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42053" name="Group 69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538662"/>
        </p:xfrm>
        <a:graphic>
          <a:graphicData uri="http://schemas.openxmlformats.org/drawingml/2006/table">
            <a:tbl>
              <a:tblPr/>
              <a:tblGrid>
                <a:gridCol w="708025"/>
                <a:gridCol w="947738"/>
                <a:gridCol w="974725"/>
                <a:gridCol w="1412875"/>
                <a:gridCol w="3192462"/>
                <a:gridCol w="993775"/>
              </a:tblGrid>
              <a:tr h="914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Sor-szám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Dátum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Órától óráig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Tevékeny-ség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Élményeim/tapasztalataim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Igazoló aláírás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1.</a:t>
                      </a: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Előkészítő foglalkozás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2.</a:t>
                      </a: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3.</a:t>
                      </a: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4.</a:t>
                      </a: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5.</a:t>
                      </a: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6.</a:t>
                      </a: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7.</a:t>
                      </a: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9A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188913"/>
            <a:ext cx="8280400" cy="6553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altLang="hu-HU" sz="3600" b="1" u="sng" smtClean="0"/>
              <a:t>I</a:t>
            </a:r>
            <a:r>
              <a:rPr lang="hu-HU" altLang="hu-HU" b="1" u="sng" smtClean="0"/>
              <a:t>gazolás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altLang="hu-HU" sz="36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hu-HU" altLang="hu-HU" sz="1100" smtClean="0"/>
              <a:t>	</a:t>
            </a:r>
            <a:r>
              <a:rPr lang="hu-HU" altLang="hu-HU" sz="3100" smtClean="0"/>
              <a:t>Alulírott ………………………………..……… a(z) ………………………………………………………………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hu-HU" altLang="hu-HU" sz="3100" smtClean="0"/>
              <a:t>OM-azonosító </a:t>
            </a:r>
            <a:r>
              <a:rPr lang="hu-HU" altLang="hu-HU" sz="3100" smtClean="0">
                <a:sym typeface="Wingdings" pitchFamily="2" charset="2"/>
              </a:rPr>
              <a:t></a:t>
            </a:r>
            <a:r>
              <a:rPr lang="hu-HU" altLang="hu-HU" sz="3100" smtClean="0"/>
              <a:t> iskola intézményvezetője igazolom, hogy .…………………………………………................nevű tanuló a ………/……… tanévig ……………….. óra közösségi szolgálatot teljesített.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200" smtClean="0"/>
              <a:t>……………………. dátum ……………………..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800" smtClean="0"/>
              <a:t>																														  							</a:t>
            </a:r>
            <a:r>
              <a:rPr lang="hu-HU" altLang="hu-HU" sz="2000" smtClean="0"/>
              <a:t>………………………………………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					    az intézményvezető aláírása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						    (P. H.)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3025"/>
          </a:xfrm>
        </p:spPr>
        <p:txBody>
          <a:bodyPr/>
          <a:lstStyle/>
          <a:p>
            <a:pPr algn="ctr" eaLnBrk="1" hangingPunct="1"/>
            <a:endParaRPr lang="hu-HU" altLang="hu-HU" sz="440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533525" y="2422525"/>
          <a:ext cx="6076950" cy="2058988"/>
        </p:xfrm>
        <a:graphic>
          <a:graphicData uri="http://schemas.openxmlformats.org/drawingml/2006/table">
            <a:tbl>
              <a:tblPr/>
              <a:tblGrid>
                <a:gridCol w="1484940"/>
                <a:gridCol w="4592010"/>
              </a:tblGrid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988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25413"/>
            <a:ext cx="8424862" cy="6840537"/>
          </a:xfrm>
        </p:spPr>
        <p:txBody>
          <a:bodyPr bIns="0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hu-HU" sz="1050" b="1" dirty="0" smtClean="0"/>
              <a:t>Iktatási szám: </a:t>
            </a:r>
            <a:r>
              <a:rPr lang="hu-HU" sz="1050" dirty="0" smtClean="0"/>
              <a:t>…………../</a:t>
            </a:r>
            <a:r>
              <a:rPr lang="hu-HU" sz="1600" dirty="0" smtClean="0"/>
              <a:t>2012.</a:t>
            </a:r>
          </a:p>
          <a:p>
            <a:pPr algn="ctr">
              <a:spcBef>
                <a:spcPts val="0"/>
              </a:spcBef>
              <a:defRPr/>
            </a:pPr>
            <a:r>
              <a:rPr lang="hu-HU" sz="2400" b="1" cap="small" dirty="0" smtClean="0">
                <a:solidFill>
                  <a:srgbClr val="C00000"/>
                </a:solidFill>
              </a:rPr>
              <a:t>Együttműködési megállapodás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hu-HU" sz="1800" b="1" cap="small" dirty="0" smtClean="0">
                <a:solidFill>
                  <a:srgbClr val="C00000"/>
                </a:solidFill>
              </a:rPr>
              <a:t>az iskolai közösségi szolgálat közös lebonyolításáról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hu-HU" sz="1400" b="1" dirty="0" smtClean="0"/>
              <a:t>amelyet egyrészről </a:t>
            </a:r>
            <a:endParaRPr lang="hu-HU" sz="1100" b="1" dirty="0" smtClean="0"/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iskola: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székhely: 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képviselő: 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OM-azonosító: 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a továbbiakban: Iskola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másrészről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név: 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székhely: 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képviselő: 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a továbbiakban: Szervezet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a továbbiakban együtt: Felek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kötöttek a mai napon, az alábbi feltételekkel: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1.	A megállapodás előzményei, körülményei, célja: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A Nemzeti köznevelésről szóló 2011. évi CXC törvényben foglaltaknak megfelelően az iskolai közösségi szolgálat megszervezésében a Felek az e megállapodásban rögzítettek alapján együttműködnek. A Felek kölcsönösen törekednek arra, hogy az érintett tanulók teljesíteni tudják az 50 órás kötelezettségüket.</a:t>
            </a:r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2.	</a:t>
            </a:r>
            <a:r>
              <a:rPr lang="hu-HU" sz="1800" b="1" dirty="0" smtClean="0">
                <a:solidFill>
                  <a:srgbClr val="C00000"/>
                </a:solidFill>
              </a:rPr>
              <a:t>Az Iskola kötelezettségei, vállalásai</a:t>
            </a:r>
            <a:r>
              <a:rPr lang="hu-HU" sz="1800" b="1" i="1" dirty="0" smtClean="0">
                <a:solidFill>
                  <a:srgbClr val="C00000"/>
                </a:solidFill>
              </a:rPr>
              <a:t>*</a:t>
            </a:r>
            <a:r>
              <a:rPr lang="hu-HU" sz="1800" b="1" dirty="0" smtClean="0">
                <a:solidFill>
                  <a:srgbClr val="C00000"/>
                </a:solidFill>
              </a:rPr>
              <a:t>:</a:t>
            </a:r>
            <a:endParaRPr lang="hu-HU" sz="12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hu-HU" sz="1200" b="1" i="1" dirty="0" smtClean="0"/>
              <a:t>* hol, mikor, milyen időközönként, hány tanulót irányít a Szervezethez, mikor és milyen formában szervezi meg a tanulók felkészítését, majd a program zárását stb.</a:t>
            </a:r>
            <a:endParaRPr lang="hu-HU" sz="1200" b="1" dirty="0" smtClean="0"/>
          </a:p>
          <a:p>
            <a:pPr>
              <a:spcBef>
                <a:spcPts val="0"/>
              </a:spcBef>
              <a:defRPr/>
            </a:pPr>
            <a:r>
              <a:rPr lang="hu-HU" sz="1200" b="1" dirty="0" smtClean="0"/>
              <a:t>3.	</a:t>
            </a:r>
            <a:r>
              <a:rPr lang="hu-HU" sz="1800" b="1" dirty="0" smtClean="0">
                <a:solidFill>
                  <a:srgbClr val="C00000"/>
                </a:solidFill>
              </a:rPr>
              <a:t>A Szervezet kötelezettségei, vállalásai*:</a:t>
            </a:r>
            <a:endParaRPr lang="hu-HU" sz="12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hu-HU" sz="1200" b="1" i="1" dirty="0" smtClean="0"/>
              <a:t>* </a:t>
            </a:r>
            <a:r>
              <a:rPr lang="hu-HU" sz="1200" b="1" i="1" dirty="0" smtClean="0">
                <a:solidFill>
                  <a:schemeClr val="accent1"/>
                </a:solidFill>
              </a:rPr>
              <a:t>hol, mikor, milyen időközönként, hány tanuló tevékenységét szervezi meg és biztosítja a feltételeket, mentort, eszközt stb.</a:t>
            </a:r>
            <a:endParaRPr lang="hu-HU" sz="1200" b="1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hu-HU" sz="1800" b="1" i="1" dirty="0" smtClean="0"/>
              <a:t> </a:t>
            </a:r>
            <a:r>
              <a:rPr lang="hu-HU" sz="1800" dirty="0" smtClean="0"/>
              <a:t>(1</a:t>
            </a:r>
            <a:r>
              <a:rPr lang="hu-HU" sz="1600" dirty="0" smtClean="0"/>
              <a:t>) </a:t>
            </a:r>
            <a:r>
              <a:rPr lang="hu-HU" sz="1400" b="1" dirty="0" smtClean="0">
                <a:solidFill>
                  <a:srgbClr val="C00000"/>
                </a:solidFill>
              </a:rPr>
              <a:t>A fogadó szervezet köteles biztosítani: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hu-HU" sz="1400" b="1" dirty="0" smtClean="0">
                <a:solidFill>
                  <a:srgbClr val="C00000"/>
                </a:solidFill>
              </a:rPr>
              <a:t>4. Az Iskola részéről a program felelőse és kapcsolattartója</a:t>
            </a:r>
            <a:endParaRPr lang="hu-HU" sz="1400" dirty="0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hu-HU" sz="1400" b="1" dirty="0" smtClean="0">
                <a:solidFill>
                  <a:srgbClr val="C00000"/>
                </a:solidFill>
              </a:rPr>
              <a:t>5. A Szervezet részéről a program felelőse és kapcsolattartója</a:t>
            </a:r>
            <a:endParaRPr lang="hu-HU" sz="1400" dirty="0" smtClean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hu-HU" sz="1400" b="1" dirty="0" smtClean="0">
                <a:solidFill>
                  <a:srgbClr val="C00000"/>
                </a:solidFill>
              </a:rPr>
              <a:t>A Felek elállási, felmondási joga</a:t>
            </a:r>
            <a:endParaRPr lang="hu-HU" sz="14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Font typeface="Wingdings 2" pitchFamily="18" charset="2"/>
              <a:buNone/>
              <a:defRPr/>
            </a:pPr>
            <a:r>
              <a:rPr lang="hu-HU" sz="5000" b="1" dirty="0" smtClean="0">
                <a:solidFill>
                  <a:schemeClr val="accent1">
                    <a:lumMod val="75000"/>
                  </a:schemeClr>
                </a:solidFill>
              </a:rPr>
              <a:t>Együttműködési megállapodás hiányában </a:t>
            </a:r>
          </a:p>
          <a:p>
            <a:pPr lvl="1" algn="ctr">
              <a:buFont typeface="Wingdings 2" pitchFamily="18" charset="2"/>
              <a:buNone/>
              <a:defRPr/>
            </a:pPr>
            <a:r>
              <a:rPr lang="hu-HU" sz="5000" b="1" dirty="0" smtClean="0">
                <a:solidFill>
                  <a:schemeClr val="accent1">
                    <a:lumMod val="75000"/>
                  </a:schemeClr>
                </a:solidFill>
              </a:rPr>
              <a:t>a tevékenységed </a:t>
            </a:r>
          </a:p>
          <a:p>
            <a:pPr lvl="1" algn="ctr">
              <a:buFont typeface="Wingdings 2" pitchFamily="18" charset="2"/>
              <a:buNone/>
              <a:defRPr/>
            </a:pPr>
            <a:r>
              <a:rPr lang="hu-HU" sz="5000" b="1" dirty="0" smtClean="0">
                <a:solidFill>
                  <a:schemeClr val="accent1">
                    <a:lumMod val="75000"/>
                  </a:schemeClr>
                </a:solidFill>
              </a:rPr>
              <a:t>nem számolható el!</a:t>
            </a:r>
          </a:p>
          <a:p>
            <a:pPr>
              <a:defRPr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1988" name="Picture 7" descr="figyele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400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800" b="1" dirty="0" smtClean="0">
                <a:solidFill>
                  <a:schemeClr val="accent6">
                    <a:lumMod val="50000"/>
                  </a:schemeClr>
                </a:solidFill>
              </a:rPr>
              <a:t>Jogszabályi háttér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/>
            <a:endParaRPr lang="hu-HU" altLang="hu-HU" b="1" smtClean="0"/>
          </a:p>
          <a:p>
            <a:pPr eaLnBrk="1" hangingPunct="1"/>
            <a:r>
              <a:rPr lang="hu-HU" altLang="hu-HU" sz="2800" b="1" smtClean="0">
                <a:latin typeface="Times New Roman" pitchFamily="18" charset="0"/>
                <a:cs typeface="Times New Roman" pitchFamily="18" charset="0"/>
              </a:rPr>
              <a:t>20/2012. (VIII.31.) EMMI rendelet</a:t>
            </a:r>
          </a:p>
          <a:p>
            <a:pPr eaLnBrk="1" hangingPunct="1"/>
            <a:r>
              <a:rPr lang="hu-HU" altLang="hu-HU" sz="2800" b="1" smtClean="0">
                <a:solidFill>
                  <a:srgbClr val="996633"/>
                </a:solidFill>
              </a:rPr>
              <a:t>Nemzeti köznevelésről</a:t>
            </a:r>
            <a:r>
              <a:rPr lang="hu-HU" altLang="hu-HU" sz="2800" b="1" smtClean="0">
                <a:solidFill>
                  <a:srgbClr val="996633"/>
                </a:solidFill>
                <a:latin typeface="Arial" charset="0"/>
              </a:rPr>
              <a:t> </a:t>
            </a:r>
            <a:r>
              <a:rPr lang="hu-HU" altLang="hu-HU" sz="2800" b="1" smtClean="0">
                <a:solidFill>
                  <a:srgbClr val="996633"/>
                </a:solidFill>
              </a:rPr>
              <a:t>szóló </a:t>
            </a:r>
            <a:r>
              <a:rPr lang="hu-HU" altLang="hu-HU" sz="28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2011.</a:t>
            </a:r>
            <a:r>
              <a:rPr lang="hu-HU" altLang="hu-HU" sz="2800" b="1" smtClean="0">
                <a:solidFill>
                  <a:srgbClr val="996633"/>
                </a:solidFill>
              </a:rPr>
              <a:t> évi CXC. tv.</a:t>
            </a:r>
          </a:p>
          <a:p>
            <a:pPr eaLnBrk="1" hangingPunct="1"/>
            <a:r>
              <a:rPr lang="hu-HU" altLang="hu-HU" sz="2800" smtClean="0"/>
              <a:t>A NAT kiadásáról, bevezetéséről és alkalmazásáról szóló </a:t>
            </a: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110/2012. (VI.04.) </a:t>
            </a:r>
            <a:r>
              <a:rPr lang="hu-HU" altLang="hu-HU" sz="2800" smtClean="0"/>
              <a:t>Kormányrendelet</a:t>
            </a:r>
          </a:p>
          <a:p>
            <a:pPr eaLnBrk="1" hangingPunct="1"/>
            <a:r>
              <a:rPr lang="hu-HU" altLang="hu-HU" sz="2800" b="1" smtClean="0">
                <a:latin typeface="Times New Roman" pitchFamily="18" charset="0"/>
                <a:cs typeface="Times New Roman" pitchFamily="18" charset="0"/>
              </a:rPr>
              <a:t>A közérdekű önkéntes tevékenységről szóló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altLang="hu-HU" sz="2800" b="1" smtClean="0">
                <a:latin typeface="Times New Roman" pitchFamily="18" charset="0"/>
                <a:cs typeface="Times New Roman" pitchFamily="18" charset="0"/>
              </a:rPr>
              <a:t>   2005. évi LXXXVIII. törvény </a:t>
            </a:r>
          </a:p>
          <a:p>
            <a:pPr eaLnBrk="1" hangingPunct="1"/>
            <a:r>
              <a:rPr lang="hu-HU" altLang="hu-HU" sz="2800" smtClean="0">
                <a:solidFill>
                  <a:srgbClr val="996633"/>
                </a:solidFill>
              </a:rPr>
              <a:t>Nemzeti Önkéntes Stratégia </a:t>
            </a:r>
            <a:r>
              <a:rPr lang="hu-HU" altLang="hu-HU" sz="280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2011-2020</a:t>
            </a:r>
          </a:p>
          <a:p>
            <a:pPr eaLnBrk="1" hangingPunct="1"/>
            <a:r>
              <a:rPr lang="hu-HU" altLang="hu-HU" sz="2800" smtClean="0">
                <a:solidFill>
                  <a:srgbClr val="996633"/>
                </a:solidFill>
              </a:rPr>
              <a:t>Civil törvény</a:t>
            </a: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/>
              <a:t>Záradékok</a:t>
            </a:r>
          </a:p>
        </p:txBody>
      </p:sp>
      <p:sp>
        <p:nvSpPr>
          <p:cNvPr id="52227" name="Tartalom helye 3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dirty="0" smtClean="0"/>
              <a:t>NAPLÓ, BIZONYÍTVÁNY, TÖRZSLAP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b="1" dirty="0" smtClean="0">
                <a:solidFill>
                  <a:srgbClr val="990099"/>
                </a:solidFill>
              </a:rPr>
              <a:t>Igazolom, hogy a tanuló a  ……./…… tanévig …….. óra közösségi szolgálatot teljesített.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b="1" dirty="0" smtClean="0">
              <a:solidFill>
                <a:srgbClr val="9900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u-HU" dirty="0" smtClean="0"/>
              <a:t>TÖRZSLAP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b="1" dirty="0" smtClean="0">
                <a:solidFill>
                  <a:srgbClr val="990099"/>
                </a:solidFill>
              </a:rPr>
              <a:t>A tanuló teljesítette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b="1" dirty="0" smtClean="0">
                <a:solidFill>
                  <a:srgbClr val="990099"/>
                </a:solidFill>
              </a:rPr>
              <a:t>az érettségi bizonyítvány kiadásához szükséges közösségi szolgálatot.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Mire jó?/Fejlesztési célok, kompetenciák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628775"/>
            <a:ext cx="4038600" cy="48958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2400" b="1" dirty="0" smtClean="0">
              <a:solidFill>
                <a:srgbClr val="9900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>
                <a:solidFill>
                  <a:srgbClr val="990099"/>
                </a:solidFill>
              </a:rPr>
              <a:t>önkéntesség,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>
                <a:solidFill>
                  <a:srgbClr val="00B0F0"/>
                </a:solidFill>
              </a:rPr>
              <a:t>konfliktuskezelés,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>
                <a:solidFill>
                  <a:srgbClr val="336600"/>
                </a:solidFill>
              </a:rPr>
              <a:t>problémamegoldás,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rgbClr val="990099"/>
                </a:solidFill>
              </a:rPr>
              <a:t>empátia,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/>
              <a:t>elfogadás,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együttműködés</a:t>
            </a:r>
            <a:r>
              <a:rPr lang="hu-HU" sz="2400" b="1" dirty="0" smtClean="0"/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>
                <a:solidFill>
                  <a:srgbClr val="C00000"/>
                </a:solidFill>
              </a:rPr>
              <a:t>kreatív gondolkodás,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/>
              <a:t>érzelmi IQ,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>
                <a:solidFill>
                  <a:srgbClr val="00B050"/>
                </a:solidFill>
              </a:rPr>
              <a:t>önbizalom,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>
                <a:solidFill>
                  <a:srgbClr val="996633"/>
                </a:solidFill>
              </a:rPr>
              <a:t>kitartás,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400" b="1" dirty="0" smtClean="0">
                <a:solidFill>
                  <a:srgbClr val="0070C0"/>
                </a:solidFill>
              </a:rPr>
              <a:t>céltudatosság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u-HU" sz="2400" b="1" dirty="0" smtClean="0">
              <a:solidFill>
                <a:srgbClr val="996633"/>
              </a:solidFill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rgbClr val="FF0066"/>
                </a:solidFill>
              </a:rPr>
              <a:t>szervezőkészség, </a:t>
            </a:r>
            <a:r>
              <a:rPr lang="hu-HU" sz="2400" b="1" dirty="0" smtClean="0">
                <a:solidFill>
                  <a:srgbClr val="996633"/>
                </a:solidFill>
              </a:rPr>
              <a:t>projekttervezés, </a:t>
            </a:r>
            <a:r>
              <a:rPr lang="hu-HU" sz="2400" b="1" dirty="0" smtClean="0">
                <a:solidFill>
                  <a:srgbClr val="990099"/>
                </a:solidFill>
              </a:rPr>
              <a:t>döntéshozás,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rgbClr val="00B050"/>
                </a:solidFill>
              </a:rPr>
              <a:t>kritikus gondolkodás</a:t>
            </a:r>
            <a:r>
              <a:rPr lang="hu-HU" sz="2400" b="1" dirty="0" smtClean="0"/>
              <a:t>, </a:t>
            </a:r>
            <a:r>
              <a:rPr lang="hu-HU" sz="2400" b="1" dirty="0" smtClean="0">
                <a:solidFill>
                  <a:srgbClr val="C00000"/>
                </a:solidFill>
              </a:rPr>
              <a:t>felelősségvállalás, </a:t>
            </a:r>
            <a:r>
              <a:rPr lang="hu-HU" sz="2400" b="1" dirty="0" smtClean="0"/>
              <a:t>megbízhatóság,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rgbClr val="00B0F0"/>
                </a:solidFill>
              </a:rPr>
              <a:t>szociális érzékenység</a:t>
            </a:r>
            <a:r>
              <a:rPr lang="hu-HU" sz="2400" b="1" dirty="0" smtClean="0"/>
              <a:t>, </a:t>
            </a:r>
            <a:r>
              <a:rPr lang="hu-HU" sz="2400" b="1" dirty="0" smtClean="0">
                <a:solidFill>
                  <a:srgbClr val="996633"/>
                </a:solidFill>
              </a:rPr>
              <a:t>kommunikációs készség,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hu-HU" sz="2400" b="1" dirty="0" smtClean="0">
                <a:solidFill>
                  <a:srgbClr val="FF9933"/>
                </a:solidFill>
              </a:rPr>
              <a:t>vezetői képességek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dirty="0" smtClean="0">
                <a:solidFill>
                  <a:srgbClr val="990099"/>
                </a:solidFill>
              </a:rPr>
              <a:t>társadalmi kohézió erősítése,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u-HU" sz="2400" b="1" dirty="0" smtClean="0">
              <a:solidFill>
                <a:srgbClr val="99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u-HU" sz="2400" b="1" i="1" dirty="0" smtClean="0">
                <a:solidFill>
                  <a:srgbClr val="FF0066"/>
                </a:solidFill>
              </a:rPr>
              <a:t>+PÁLYAORIENTÁCIÓ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5400" b="1" smtClean="0">
                <a:solidFill>
                  <a:srgbClr val="FFFF00"/>
                </a:solidFill>
              </a:rPr>
              <a:t>Mire jó?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4000" smtClean="0"/>
              <a:t>Munkahelyek, tevékenységformák megismerése</a:t>
            </a:r>
          </a:p>
          <a:p>
            <a:pPr eaLnBrk="1" hangingPunct="1"/>
            <a:r>
              <a:rPr lang="hu-HU" altLang="hu-HU" sz="4000" smtClean="0"/>
              <a:t>Tapasztalatszerzés</a:t>
            </a:r>
          </a:p>
          <a:p>
            <a:pPr eaLnBrk="1" hangingPunct="1"/>
            <a:r>
              <a:rPr lang="hu-HU" altLang="hu-HU" sz="4000" smtClean="0"/>
              <a:t>A pályaválasztást segítheti</a:t>
            </a:r>
          </a:p>
          <a:p>
            <a:pPr eaLnBrk="1" hangingPunct="1"/>
            <a:r>
              <a:rPr lang="hu-HU" altLang="hu-HU" sz="4000" smtClean="0"/>
              <a:t>Maradandó élmények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b="1" smtClean="0"/>
              <a:t>Önkéntes portfólió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b="1" dirty="0" smtClean="0">
                <a:solidFill>
                  <a:schemeClr val="accent2"/>
                </a:solidFill>
              </a:rPr>
              <a:t>Mire jó?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800" dirty="0" smtClean="0"/>
              <a:t>Az elvégzett önkéntes tevékenység összesítése, leírása, igazolása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u-HU" sz="2800" dirty="0" smtClean="0"/>
              <a:t>Az egész életen át tartó tanuláshoz szükséges kulcskompetenciák, a nem-formális tanulás bemutatása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</a:rPr>
              <a:t>Részei: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800" dirty="0" smtClean="0">
                <a:solidFill>
                  <a:schemeClr val="accent5">
                    <a:lumMod val="50000"/>
                  </a:schemeClr>
                </a:solidFill>
              </a:rPr>
              <a:t>1. Portfólió (önfeltárás, önvizsgálat)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800" dirty="0" smtClean="0">
                <a:solidFill>
                  <a:schemeClr val="accent5">
                    <a:lumMod val="50000"/>
                  </a:schemeClr>
                </a:solidFill>
              </a:rPr>
              <a:t>2. Önkéntes útlevél (tevékenységtörténet+ képességek)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1800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Betétlap önéletrajzhoz </a:t>
            </a:r>
            <a:r>
              <a:rPr lang="hu-HU" sz="1800" dirty="0" smtClean="0">
                <a:solidFill>
                  <a:schemeClr val="accent5">
                    <a:lumMod val="50000"/>
                  </a:schemeClr>
                </a:solidFill>
              </a:rPr>
              <a:t>(a szerzett kompetenciák prezentálása)</a:t>
            </a:r>
          </a:p>
        </p:txBody>
      </p:sp>
      <p:pic>
        <p:nvPicPr>
          <p:cNvPr id="46084" name="Picture 5" descr="Sampl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381250" cy="20193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64807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dirty="0" smtClean="0">
                <a:latin typeface="Arial" charset="0"/>
              </a:rPr>
              <a:t>Reflexió</a:t>
            </a:r>
          </a:p>
        </p:txBody>
      </p:sp>
      <p:sp>
        <p:nvSpPr>
          <p:cNvPr id="47107" name="Alcím 8"/>
          <p:cNvSpPr>
            <a:spLocks noGrp="1"/>
          </p:cNvSpPr>
          <p:nvPr>
            <p:ph type="subTitle" idx="1"/>
          </p:nvPr>
        </p:nvSpPr>
        <p:spPr>
          <a:xfrm>
            <a:off x="611188" y="2781300"/>
            <a:ext cx="7848600" cy="719138"/>
          </a:xfrm>
        </p:spPr>
        <p:txBody>
          <a:bodyPr/>
          <a:lstStyle/>
          <a:p>
            <a:pPr marR="0" algn="ctr"/>
            <a:r>
              <a:rPr lang="hu-HU" altLang="hu-HU" sz="2000" b="1" smtClean="0">
                <a:solidFill>
                  <a:srgbClr val="C00000"/>
                </a:solidFill>
              </a:rPr>
              <a:t>Fontos, hogy  az élményeidet, benyomásaidat</a:t>
            </a:r>
            <a:endParaRPr lang="hu-HU" altLang="hu-HU" sz="2000" smtClean="0">
              <a:solidFill>
                <a:srgbClr val="C00000"/>
              </a:solidFill>
            </a:endParaRPr>
          </a:p>
          <a:p>
            <a:pPr marR="0" algn="ctr"/>
            <a:r>
              <a:rPr lang="hu-HU" altLang="hu-HU" sz="2000" b="1" smtClean="0">
                <a:solidFill>
                  <a:srgbClr val="C00000"/>
                </a:solidFill>
              </a:rPr>
              <a:t>tapasztalataidat rögzítsd!</a:t>
            </a:r>
          </a:p>
        </p:txBody>
      </p:sp>
      <p:pic>
        <p:nvPicPr>
          <p:cNvPr id="47108" name="Tartalom helye 3" descr="reflexió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125538"/>
            <a:ext cx="3941763" cy="1439862"/>
          </a:xfrm>
          <a:solidFill>
            <a:srgbClr val="ECE709"/>
          </a:solidFill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252" name="Picture 2" descr="http://www.wallgraphics.hu/mintak/szoveg/gondolkodoemb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789363"/>
            <a:ext cx="2957512" cy="227647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47110" name="Picture 7" descr="477740-1700826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2763838" cy="21510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Szövegdoboz 7"/>
          <p:cNvSpPr txBox="1">
            <a:spLocks noChangeArrowheads="1"/>
          </p:cNvSpPr>
          <p:nvPr/>
        </p:nvSpPr>
        <p:spPr bwMode="auto">
          <a:xfrm>
            <a:off x="395288" y="476250"/>
            <a:ext cx="360362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1600" b="1"/>
              <a:t>MI</a:t>
            </a:r>
          </a:p>
          <a:p>
            <a:pPr eaLnBrk="1" hangingPunct="1"/>
            <a:r>
              <a:rPr lang="hu-HU" altLang="hu-HU" sz="1600" b="1"/>
              <a:t>L</a:t>
            </a:r>
          </a:p>
          <a:p>
            <a:pPr eaLnBrk="1" hangingPunct="1"/>
            <a:r>
              <a:rPr lang="hu-HU" altLang="hu-HU" sz="1600" b="1"/>
              <a:t>Y</a:t>
            </a:r>
          </a:p>
          <a:p>
            <a:pPr eaLnBrk="1" hangingPunct="1"/>
            <a:r>
              <a:rPr lang="hu-HU" altLang="hu-HU" sz="1600" b="1"/>
              <a:t>E</a:t>
            </a:r>
            <a:br>
              <a:rPr lang="hu-HU" altLang="hu-HU" sz="1600" b="1"/>
            </a:br>
            <a:r>
              <a:rPr lang="hu-HU" altLang="hu-HU" sz="1600" b="1"/>
              <a:t>N</a:t>
            </a:r>
          </a:p>
          <a:p>
            <a:pPr eaLnBrk="1" hangingPunct="1"/>
            <a:r>
              <a:rPr lang="hu-HU" altLang="hu-HU" sz="1600" b="1"/>
              <a:t> </a:t>
            </a:r>
          </a:p>
          <a:p>
            <a:pPr eaLnBrk="1" hangingPunct="1"/>
            <a:r>
              <a:rPr lang="hu-HU" altLang="hu-HU" sz="1600" b="1"/>
              <a:t>H</a:t>
            </a:r>
          </a:p>
          <a:p>
            <a:pPr eaLnBrk="1" hangingPunct="1"/>
            <a:r>
              <a:rPr lang="hu-HU" altLang="hu-HU" sz="1600" b="1"/>
              <a:t>A</a:t>
            </a:r>
          </a:p>
          <a:p>
            <a:pPr eaLnBrk="1" hangingPunct="1"/>
            <a:r>
              <a:rPr lang="hu-HU" altLang="hu-HU" sz="1600" b="1"/>
              <a:t>T</a:t>
            </a:r>
          </a:p>
          <a:p>
            <a:pPr eaLnBrk="1" hangingPunct="1"/>
            <a:r>
              <a:rPr lang="hu-HU" altLang="hu-HU" sz="1600" b="1"/>
              <a:t>Á</a:t>
            </a:r>
          </a:p>
          <a:p>
            <a:pPr eaLnBrk="1" hangingPunct="1"/>
            <a:r>
              <a:rPr lang="hu-HU" altLang="hu-HU" sz="1600" b="1"/>
              <a:t>S</a:t>
            </a:r>
          </a:p>
          <a:p>
            <a:pPr eaLnBrk="1" hangingPunct="1"/>
            <a:r>
              <a:rPr lang="hu-HU" altLang="hu-HU" sz="1600" b="1"/>
              <a:t>S</a:t>
            </a:r>
          </a:p>
          <a:p>
            <a:pPr eaLnBrk="1" hangingPunct="1"/>
            <a:r>
              <a:rPr lang="hu-HU" altLang="hu-HU" sz="1600" b="1"/>
              <a:t>A</a:t>
            </a:r>
          </a:p>
          <a:p>
            <a:pPr eaLnBrk="1" hangingPunct="1"/>
            <a:r>
              <a:rPr lang="hu-HU" altLang="hu-HU" sz="1600" b="1"/>
              <a:t>L</a:t>
            </a:r>
          </a:p>
          <a:p>
            <a:pPr eaLnBrk="1" hangingPunct="1"/>
            <a:endParaRPr lang="hu-HU" altLang="hu-HU" sz="1600" b="1"/>
          </a:p>
          <a:p>
            <a:pPr eaLnBrk="1" hangingPunct="1"/>
            <a:r>
              <a:rPr lang="hu-HU" altLang="hu-HU" sz="1600" b="1"/>
              <a:t>VO</a:t>
            </a:r>
          </a:p>
          <a:p>
            <a:pPr eaLnBrk="1" hangingPunct="1"/>
            <a:r>
              <a:rPr lang="hu-HU" altLang="hu-HU" sz="1600" b="1"/>
              <a:t>LT</a:t>
            </a:r>
          </a:p>
          <a:p>
            <a:pPr eaLnBrk="1" hangingPunct="1"/>
            <a:endParaRPr lang="hu-HU" altLang="hu-HU" sz="1600" b="1"/>
          </a:p>
          <a:p>
            <a:pPr eaLnBrk="1" hangingPunct="1"/>
            <a:r>
              <a:rPr lang="hu-HU" altLang="hu-HU" sz="1600" b="1"/>
              <a:t>RÁ</a:t>
            </a:r>
          </a:p>
          <a:p>
            <a:pPr eaLnBrk="1" hangingPunct="1"/>
            <a:r>
              <a:rPr lang="hu-HU" altLang="hu-HU" sz="1600" b="1"/>
              <a:t>D</a:t>
            </a:r>
          </a:p>
          <a:p>
            <a:pPr eaLnBrk="1" hangingPunct="1"/>
            <a:r>
              <a:rPr lang="hu-HU" altLang="hu-HU" sz="1600" b="1"/>
              <a:t>?</a:t>
            </a:r>
          </a:p>
        </p:txBody>
      </p:sp>
      <p:sp>
        <p:nvSpPr>
          <p:cNvPr id="47112" name="Szövegdoboz 9"/>
          <p:cNvSpPr txBox="1">
            <a:spLocks noChangeArrowheads="1"/>
          </p:cNvSpPr>
          <p:nvPr/>
        </p:nvSpPr>
        <p:spPr bwMode="auto">
          <a:xfrm>
            <a:off x="8388350" y="836613"/>
            <a:ext cx="287338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b="1"/>
              <a:t>T</a:t>
            </a:r>
          </a:p>
          <a:p>
            <a:pPr eaLnBrk="1" hangingPunct="1"/>
            <a:r>
              <a:rPr lang="hu-HU" altLang="hu-HU" b="1"/>
              <a:t>UDTÁL</a:t>
            </a:r>
          </a:p>
          <a:p>
            <a:pPr eaLnBrk="1" hangingPunct="1"/>
            <a:endParaRPr lang="hu-HU" altLang="hu-HU" b="1"/>
          </a:p>
          <a:p>
            <a:pPr eaLnBrk="1" hangingPunct="1"/>
            <a:r>
              <a:rPr lang="hu-HU" altLang="hu-HU" b="1"/>
              <a:t>EGYÜTTMŰKÖDNI</a:t>
            </a:r>
          </a:p>
          <a:p>
            <a:pPr eaLnBrk="1" hangingPunct="1"/>
            <a:r>
              <a:rPr lang="hu-HU" altLang="hu-HU" b="1"/>
              <a:t>?</a:t>
            </a:r>
            <a:br>
              <a:rPr lang="hu-HU" altLang="hu-HU" b="1"/>
            </a:br>
            <a:endParaRPr lang="hu-HU" altLang="hu-HU" b="1"/>
          </a:p>
        </p:txBody>
      </p:sp>
      <p:sp>
        <p:nvSpPr>
          <p:cNvPr id="47113" name="Szövegdoboz 10"/>
          <p:cNvSpPr txBox="1">
            <a:spLocks noChangeArrowheads="1"/>
          </p:cNvSpPr>
          <p:nvPr/>
        </p:nvSpPr>
        <p:spPr bwMode="auto">
          <a:xfrm>
            <a:off x="900113" y="6308725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b="1"/>
              <a:t>ISMERETEID BŐVÜLTEK-E?             HASZNOSNAK ÉREZTED-E?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/>
            <a:r>
              <a:rPr lang="hu-HU" altLang="hu-HU" b="1" smtClean="0">
                <a:solidFill>
                  <a:srgbClr val="FFFF00"/>
                </a:solidFill>
              </a:rPr>
              <a:t>Állandó IKSZ lehetőség </a:t>
            </a:r>
            <a:r>
              <a:rPr lang="hu-HU" altLang="hu-HU" sz="4000" b="1" smtClean="0">
                <a:solidFill>
                  <a:srgbClr val="FFFF00"/>
                </a:solidFill>
              </a:rPr>
              <a:t>iskolánkban</a:t>
            </a:r>
            <a:endParaRPr lang="hu-HU" altLang="hu-HU" b="1" smtClean="0">
              <a:solidFill>
                <a:srgbClr val="FFFF00"/>
              </a:solidFill>
            </a:endParaRPr>
          </a:p>
        </p:txBody>
      </p:sp>
      <p:sp>
        <p:nvSpPr>
          <p:cNvPr id="48131" name="Tartalom helye 4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624387"/>
          </a:xfrm>
        </p:spPr>
        <p:txBody>
          <a:bodyPr/>
          <a:lstStyle/>
          <a:p>
            <a:r>
              <a:rPr lang="hu-HU" altLang="hu-HU" smtClean="0"/>
              <a:t>Megosztásra, előadásra készíthetsz élménybeszámolót</a:t>
            </a:r>
          </a:p>
          <a:p>
            <a:pPr>
              <a:buFont typeface="Wingdings 2" pitchFamily="18" charset="2"/>
              <a:buNone/>
            </a:pPr>
            <a:r>
              <a:rPr lang="hu-HU" altLang="hu-HU" smtClean="0"/>
              <a:t>(prezentációt) a kezdőknek…</a:t>
            </a:r>
          </a:p>
        </p:txBody>
      </p:sp>
      <p:pic>
        <p:nvPicPr>
          <p:cNvPr id="48132" name="Picture 9" descr="veteran-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24175"/>
            <a:ext cx="2286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576262"/>
          </a:xfrm>
        </p:spPr>
        <p:txBody>
          <a:bodyPr/>
          <a:lstStyle/>
          <a:p>
            <a:pPr algn="ctr"/>
            <a:r>
              <a:rPr lang="hu-HU" altLang="hu-HU" sz="4400" b="1" smtClean="0">
                <a:solidFill>
                  <a:srgbClr val="FFFF00"/>
                </a:solidFill>
              </a:rPr>
              <a:t> Lehetőség</a:t>
            </a:r>
          </a:p>
        </p:txBody>
      </p:sp>
      <p:pic>
        <p:nvPicPr>
          <p:cNvPr id="49155" name="Picture 2" descr="C:\Users\raskailea\Documents\KÖZÖSSÉGI SZOLGÁLAT\Képek\72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052513"/>
            <a:ext cx="7192963" cy="5399087"/>
          </a:xfrm>
          <a:solidFill>
            <a:schemeClr val="accent2"/>
          </a:solidFill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92163"/>
          </a:xfrm>
        </p:spPr>
        <p:txBody>
          <a:bodyPr/>
          <a:lstStyle/>
          <a:p>
            <a:pPr algn="ctr"/>
            <a:r>
              <a:rPr lang="hu-HU" altLang="hu-HU" sz="5400" b="1" smtClean="0"/>
              <a:t>72 óra kompromisszum nélkül</a:t>
            </a:r>
          </a:p>
        </p:txBody>
      </p:sp>
      <p:sp>
        <p:nvSpPr>
          <p:cNvPr id="50179" name="Tartalom helye 4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r>
              <a:rPr lang="hu-HU" altLang="hu-HU" sz="3600" smtClean="0">
                <a:solidFill>
                  <a:srgbClr val="FF9933"/>
                </a:solidFill>
                <a:latin typeface="Aharoni" pitchFamily="2" charset="-79"/>
                <a:cs typeface="Aharoni" pitchFamily="2" charset="-79"/>
              </a:rPr>
              <a:t>www</a:t>
            </a:r>
            <a:r>
              <a:rPr lang="hu-HU" altLang="hu-HU" sz="3600" b="1" smtClean="0">
                <a:solidFill>
                  <a:srgbClr val="FF9933"/>
                </a:solidFill>
                <a:latin typeface="Aharoni" pitchFamily="2" charset="-79"/>
                <a:cs typeface="Aharoni" pitchFamily="2" charset="-79"/>
              </a:rPr>
              <a:t>.</a:t>
            </a:r>
            <a:r>
              <a:rPr lang="hu-HU" altLang="hu-HU" sz="4400" smtClean="0">
                <a:solidFill>
                  <a:srgbClr val="FF9933"/>
                </a:solidFill>
                <a:latin typeface="Aharoni" pitchFamily="2" charset="-79"/>
                <a:cs typeface="Aharoni" pitchFamily="2" charset="-79"/>
              </a:rPr>
              <a:t>72</a:t>
            </a:r>
            <a:r>
              <a:rPr lang="hu-HU" altLang="hu-HU" sz="3600" smtClean="0">
                <a:solidFill>
                  <a:srgbClr val="FF9933"/>
                </a:solidFill>
                <a:latin typeface="Aharoni" pitchFamily="2" charset="-79"/>
                <a:cs typeface="Aharoni" pitchFamily="2" charset="-79"/>
              </a:rPr>
              <a:t>ora.hu</a:t>
            </a:r>
          </a:p>
          <a:p>
            <a:r>
              <a:rPr lang="hu-HU" altLang="hu-HU" smtClean="0"/>
              <a:t>ifjúsági szociális akció </a:t>
            </a:r>
          </a:p>
          <a:p>
            <a:r>
              <a:rPr lang="hu-HU" altLang="hu-HU" smtClean="0"/>
              <a:t>a történelmi egyházak</a:t>
            </a:r>
          </a:p>
          <a:p>
            <a:pPr>
              <a:buFont typeface="Wingdings 2" pitchFamily="18" charset="2"/>
              <a:buNone/>
            </a:pPr>
            <a:r>
              <a:rPr lang="hu-HU" altLang="hu-HU" smtClean="0"/>
              <a:t>    kezdeményezése </a:t>
            </a:r>
          </a:p>
          <a:p>
            <a:pPr>
              <a:buFont typeface="Wingdings 2" pitchFamily="18" charset="2"/>
              <a:buNone/>
            </a:pPr>
            <a:endParaRPr lang="hu-HU" altLang="hu-HU" smtClean="0"/>
          </a:p>
          <a:p>
            <a:r>
              <a:rPr lang="hu-HU" altLang="hu-HU" smtClean="0"/>
              <a:t>nemcsak vallásos csoportoknak</a:t>
            </a:r>
          </a:p>
          <a:p>
            <a:pPr algn="ctr"/>
            <a:r>
              <a:rPr lang="hu-HU" altLang="hu-HU" sz="4000" b="1" smtClean="0">
                <a:solidFill>
                  <a:srgbClr val="FF0000"/>
                </a:solidFill>
                <a:latin typeface="Arial" charset="0"/>
              </a:rPr>
              <a:t>2013. </a:t>
            </a:r>
            <a:r>
              <a:rPr lang="hu-HU" altLang="hu-HU" sz="4000" b="1" smtClean="0">
                <a:solidFill>
                  <a:srgbClr val="FF0000"/>
                </a:solidFill>
                <a:latin typeface="Baskerville Old Face" pitchFamily="18" charset="0"/>
              </a:rPr>
              <a:t>OKTÓBER 10-13.</a:t>
            </a:r>
          </a:p>
          <a:p>
            <a:pPr algn="ctr"/>
            <a:r>
              <a:rPr lang="hu-HU" altLang="hu-HU" sz="4000" smtClean="0">
                <a:solidFill>
                  <a:srgbClr val="0B5395"/>
                </a:solidFill>
                <a:latin typeface="Baskerville Old Face" pitchFamily="18" charset="0"/>
              </a:rPr>
              <a:t>3X3 óra közösségi szolgálat</a:t>
            </a:r>
          </a:p>
          <a:p>
            <a:pPr algn="ctr"/>
            <a:r>
              <a:rPr lang="hu-HU" altLang="hu-HU" sz="2400" smtClean="0">
                <a:latin typeface="Baskerville Old Face" pitchFamily="18" charset="0"/>
              </a:rPr>
              <a:t>A szülői aláírással ellátott jelentkezést az iskola engedélyezi.</a:t>
            </a:r>
          </a:p>
        </p:txBody>
      </p:sp>
      <p:pic>
        <p:nvPicPr>
          <p:cNvPr id="50180" name="Picture 2" descr="C:\Users\raskailea\Documents\KÖZÖSSÉGI SZOLGÁLAT\Képek\72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3403600" cy="2555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algn="ctr"/>
            <a:r>
              <a:rPr lang="hu-HU" altLang="hu-HU" smtClean="0">
                <a:solidFill>
                  <a:srgbClr val="FFFF00"/>
                </a:solidFill>
              </a:rPr>
              <a:t>Lehetőség</a:t>
            </a:r>
          </a:p>
        </p:txBody>
      </p:sp>
      <p:sp>
        <p:nvSpPr>
          <p:cNvPr id="51203" name="Függőleges szöveg helye 11"/>
          <p:cNvSpPr>
            <a:spLocks noGrp="1"/>
          </p:cNvSpPr>
          <p:nvPr>
            <p:ph type="body" orient="vert" idx="1"/>
          </p:nvPr>
        </p:nvSpPr>
        <p:spPr>
          <a:xfrm>
            <a:off x="395288" y="2205038"/>
            <a:ext cx="8291512" cy="4119562"/>
          </a:xfrm>
        </p:spPr>
        <p:txBody>
          <a:bodyPr vert="horz"/>
          <a:lstStyle/>
          <a:p>
            <a:endParaRPr lang="hu-HU" altLang="hu-HU" smtClean="0"/>
          </a:p>
          <a:p>
            <a:r>
              <a:rPr lang="hu-HU" altLang="hu-HU" smtClean="0"/>
              <a:t>1.) Szeptember 28. 10.00 óra  </a:t>
            </a:r>
            <a:r>
              <a:rPr lang="hu-HU" altLang="hu-HU" smtClean="0">
                <a:solidFill>
                  <a:srgbClr val="FF0000"/>
                </a:solidFill>
              </a:rPr>
              <a:t>AFS  BASIC TRÉNING</a:t>
            </a:r>
          </a:p>
          <a:p>
            <a:r>
              <a:rPr lang="hu-HU" altLang="hu-HU" smtClean="0"/>
              <a:t>2.) </a:t>
            </a: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Őrangyal</a:t>
            </a:r>
            <a:r>
              <a:rPr lang="hu-HU" altLang="hu-HU" smtClean="0"/>
              <a:t> tréning</a:t>
            </a:r>
          </a:p>
          <a:p>
            <a:endParaRPr lang="hu-HU" altLang="hu-HU" smtClean="0"/>
          </a:p>
          <a:p>
            <a:endParaRPr lang="hu-HU" altLang="hu-HU" smtClean="0"/>
          </a:p>
        </p:txBody>
      </p:sp>
      <p:pic>
        <p:nvPicPr>
          <p:cNvPr id="51204" name="Tartalom helye 3" descr="afs_int_logo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981075"/>
            <a:ext cx="3305175" cy="1403350"/>
          </a:xfrm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05" name="Kép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416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281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/>
          </a:p>
        </p:txBody>
      </p:sp>
      <p:pic>
        <p:nvPicPr>
          <p:cNvPr id="52227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90360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5400" b="1" dirty="0" smtClean="0"/>
              <a:t>Közösségi szolgálat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5100" b="1" dirty="0" smtClean="0"/>
              <a:t>Szociális, környezetvédelmi,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5100" b="1" dirty="0" smtClean="0"/>
              <a:t>a tanuló </a:t>
            </a:r>
            <a:r>
              <a:rPr lang="hu-HU" sz="5100" b="1" u="sng" dirty="0" smtClean="0"/>
              <a:t>helyi közösségének</a:t>
            </a:r>
            <a:r>
              <a:rPr lang="hu-HU" sz="5100" b="1" dirty="0" smtClean="0"/>
              <a:t> javát szolgáló,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5100" b="1" dirty="0" smtClean="0"/>
              <a:t>szervezett keretek között folytatott,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5100" b="1" dirty="0" smtClean="0"/>
              <a:t> anyagi érdektől független,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5100" b="1" dirty="0" smtClean="0"/>
              <a:t>egyéni vagy csoportos tevékenység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5100" b="1" dirty="0" smtClean="0"/>
              <a:t>és annak pedagógiai feldolgozása.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hu-HU" sz="4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2011. évi CXC. tv. 4.§ (13)/</a:t>
            </a:r>
            <a:endParaRPr lang="hu-HU" sz="4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algn="ctr" eaLnBrk="1" hangingPunct="1"/>
            <a:r>
              <a:rPr lang="hu-HU" altLang="hu-HU" b="1" smtClean="0"/>
              <a:t>Partnereink</a:t>
            </a:r>
          </a:p>
        </p:txBody>
      </p:sp>
      <p:pic>
        <p:nvPicPr>
          <p:cNvPr id="53251" name="Tartalom helye 3" descr="onkormanyzat_piktogra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844675"/>
            <a:ext cx="2298700" cy="1981200"/>
          </a:xfrm>
        </p:spPr>
      </p:pic>
      <p:pic>
        <p:nvPicPr>
          <p:cNvPr id="53252" name="Picture 5" descr="http://static.168ora.hu/db/02/30/maltai-logon-preview-d0000E2305ce0b285ed4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1581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Kép 6" descr="1228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211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9" descr="Esterházy Kastél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7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Kép 8" descr="afej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97425"/>
            <a:ext cx="11509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Kép 9" descr="afej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60800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Kép 10" descr="afej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72440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1" descr="http://www.monostorapati.hu/2010/december/bokret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73238"/>
            <a:ext cx="26400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kciógomb: Súgó 12">
            <a:hlinkClick r:id="" action="ppaction://noaction" highlightClick="1"/>
          </p:cNvPr>
          <p:cNvSpPr/>
          <p:nvPr/>
        </p:nvSpPr>
        <p:spPr>
          <a:xfrm>
            <a:off x="6084888" y="5229225"/>
            <a:ext cx="1041400" cy="10429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3260" name="Picture 14" descr="http://www.mgergelyi.eoldal.hu/img/picture/104/logo_katasztrofa_0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692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 algn="ctr"/>
            <a:r>
              <a:rPr lang="hu-HU" altLang="hu-HU" b="1" smtClean="0"/>
              <a:t>Partnereink</a:t>
            </a:r>
            <a:endParaRPr lang="hu-HU" altLang="hu-HU" smtClean="0"/>
          </a:p>
        </p:txBody>
      </p:sp>
      <p:sp>
        <p:nvSpPr>
          <p:cNvPr id="54275" name="Tartalom helye 3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pPr algn="ctr"/>
            <a:r>
              <a:rPr lang="hu-HU" altLang="hu-HU" sz="8800" b="1" smtClean="0">
                <a:solidFill>
                  <a:srgbClr val="FF0000"/>
                </a:solidFill>
              </a:rPr>
              <a:t>Van ötleted?</a:t>
            </a:r>
          </a:p>
        </p:txBody>
      </p:sp>
      <p:pic>
        <p:nvPicPr>
          <p:cNvPr id="54276" name="Kép 4" descr="tema-otletek-bloggereknek-136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030662" cy="3024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55299" name="Picture 5" descr="ANd9GcTZXRYfxxwvY76CiPM_6qfoCzp0ND668cUhpQPwwgqBfixZpUwl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20938"/>
            <a:ext cx="2466975" cy="18478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11" descr="imgprov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5888"/>
            <a:ext cx="4737100" cy="18002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2" descr="http://4.bp.blogspot.com/-TK-2KDVk5Sc/UTxwp7EqECI/AAAAAAAAAdU/2CyWDm_1DCQ/s1600/y_want_you_B_41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75" y="-674688"/>
            <a:ext cx="3663950" cy="3224213"/>
          </a:xfrm>
          <a:noFill/>
        </p:spPr>
      </p:pic>
      <p:pic>
        <p:nvPicPr>
          <p:cNvPr id="60423" name="Picture 9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2133600"/>
            <a:ext cx="2286000" cy="714375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5303" name="Picture 11" descr="ANd9GcRrVi4Gi3ZWph6FvDYpvq59e3bD7G4Q-pXf4bmmPjo_fjrxB1kd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81525"/>
            <a:ext cx="2476500" cy="18478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13" descr="onkentesseg_logo_120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390775" cy="230346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5305" name="Picture 15" descr="onkentes-plakatuf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13100"/>
            <a:ext cx="1428750" cy="20193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7" descr="ANd9GcRDU6cX9myPRaRgbKgFJHiklwJXvwEZu1WFUulxDPPkwjbmH6hhx9PHO7X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1600200" cy="14668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21" descr="Címlap">
            <a:hlinkClick r:id="rId12" tooltip="Címla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16563"/>
            <a:ext cx="1885950" cy="7524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3" descr="C:\Users\raskailea\Documents\KÖZÖSSÉGI SZOLGÁLAT\Képek\iksz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765175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60350"/>
          </a:xfrm>
        </p:spPr>
        <p:txBody>
          <a:bodyPr/>
          <a:lstStyle/>
          <a:p>
            <a:r>
              <a:rPr lang="hu-HU" altLang="hu-HU" smtClean="0"/>
              <a:t>T</a:t>
            </a:r>
          </a:p>
        </p:txBody>
      </p:sp>
      <p:sp>
        <p:nvSpPr>
          <p:cNvPr id="56323" name="Tartalom helye 4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33925"/>
          </a:xfrm>
        </p:spPr>
        <p:txBody>
          <a:bodyPr/>
          <a:lstStyle/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z="1200" smtClean="0"/>
          </a:p>
          <a:p>
            <a:r>
              <a:rPr lang="hu-HU" altLang="hu-HU" sz="1200" smtClean="0"/>
              <a:t>Összeállította: Kókai-Szabó  Mária koordinátor, Türr István Gimnázium és Kollégium</a:t>
            </a:r>
          </a:p>
        </p:txBody>
      </p:sp>
      <p:pic>
        <p:nvPicPr>
          <p:cNvPr id="56324" name="Tartalom helye 3" descr="emotional%20intellig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0350"/>
            <a:ext cx="6011862" cy="60118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k%C3%B6z%C3%B6ss%C3%A9gi-szolg%C3%A1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2437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0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272337" cy="1143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dirty="0" smtClean="0"/>
          </a:p>
        </p:txBody>
      </p:sp>
      <p:sp>
        <p:nvSpPr>
          <p:cNvPr id="8196" name="Rectangle 11"/>
          <p:cNvSpPr>
            <a:spLocks noGrp="1" noChangeArrowheads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4000" smtClean="0"/>
              <a:t> Célja:</a:t>
            </a:r>
          </a:p>
          <a:p>
            <a:pPr algn="dist" eaLnBrk="1" hangingPunct="1">
              <a:lnSpc>
                <a:spcPct val="90000"/>
              </a:lnSpc>
              <a:buFontTx/>
              <a:buNone/>
            </a:pPr>
            <a:r>
              <a:rPr lang="hu-HU" altLang="hu-HU" sz="4000" smtClean="0"/>
              <a:t>      </a:t>
            </a:r>
            <a:r>
              <a:rPr lang="hu-HU" altLang="hu-HU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 </a:t>
            </a:r>
            <a:r>
              <a:rPr lang="hu-HU" altLang="hu-HU" sz="4000" b="1" u="sng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kölcsönösség </a:t>
            </a:r>
            <a:r>
              <a:rPr lang="hu-HU" altLang="hu-HU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elve alapján a pedagógia újfajta kultúráját, a tanár diák-viszony új módozatait meghonosítani az élménypedagógián – </a:t>
            </a:r>
            <a:r>
              <a:rPr lang="hu-HU" altLang="hu-HU" sz="4000" b="1" u="sng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saját élményű tanulás</a:t>
            </a:r>
            <a:r>
              <a:rPr lang="hu-HU" altLang="hu-HU" sz="4000" b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on – keresztül</a:t>
            </a:r>
            <a:r>
              <a:rPr lang="hu-HU" altLang="hu-HU" sz="4000" i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hu-HU" sz="4000" b="1" dirty="0" smtClean="0"/>
              <a:t> </a:t>
            </a:r>
            <a:r>
              <a:rPr lang="hu-HU" sz="3600" b="1" dirty="0" smtClean="0"/>
              <a:t>szociális érzékenyítés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hu-HU" sz="3600" b="1" dirty="0" smtClean="0"/>
              <a:t>közvetlen személyes kapcsolatok </a:t>
            </a:r>
          </a:p>
          <a:p>
            <a:pPr algn="ctr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hu-HU" sz="3600" b="1" dirty="0" smtClean="0"/>
              <a:t> </a:t>
            </a:r>
            <a:r>
              <a:rPr lang="hu-HU" sz="2400" b="1" dirty="0" smtClean="0"/>
              <a:t>kiépítésén keresztül</a:t>
            </a:r>
            <a:endParaRPr lang="hu-HU" sz="3600" b="1" dirty="0"/>
          </a:p>
        </p:txBody>
      </p:sp>
      <p:pic>
        <p:nvPicPr>
          <p:cNvPr id="5" name="Picture 5" descr="onkentes-45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73238"/>
            <a:ext cx="7470775" cy="4822825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ecskemet.hu/pics/cikkek/701/gylkadkcstiztz3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370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Kép 2" descr="adoman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075" y="2924175"/>
            <a:ext cx="498792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t3.gstatic.com/images?q=tbn:ANd9GcQ8pQMDdUOFl3NKTScl9P15oT-rZ7HX1lzOagdbb92YVngn0qf4-hO1-aARC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1800225" cy="18002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Kép 7" descr="korl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000" b="1" dirty="0" smtClean="0"/>
              <a:t>A </a:t>
            </a:r>
            <a:r>
              <a:rPr lang="hu-HU" sz="3600" b="1" dirty="0" smtClean="0"/>
              <a:t>közösségi szolgálat keretei között folytatható tevékenységek területei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 b="1" smtClean="0">
                <a:solidFill>
                  <a:srgbClr val="990099"/>
                </a:solidFill>
              </a:rPr>
              <a:t>egészségügyi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b="1" smtClean="0">
                <a:solidFill>
                  <a:schemeClr val="accent1"/>
                </a:solidFill>
              </a:rPr>
              <a:t>szociális és jótékonysági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b="1" smtClean="0">
                <a:solidFill>
                  <a:srgbClr val="387026"/>
                </a:solidFill>
              </a:rPr>
              <a:t>oktatási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b="1" smtClean="0">
                <a:solidFill>
                  <a:srgbClr val="FF9933"/>
                </a:solidFill>
              </a:rPr>
              <a:t>kulturális és közösségi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b="1" smtClean="0">
                <a:solidFill>
                  <a:srgbClr val="FF0066"/>
                </a:solidFill>
              </a:rPr>
              <a:t>környezet-és természetvédelmi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b="1" smtClean="0">
                <a:solidFill>
                  <a:srgbClr val="66FF66"/>
                </a:solidFill>
                <a:latin typeface="Arial" charset="0"/>
              </a:rPr>
              <a:t>p</a:t>
            </a:r>
            <a:r>
              <a:rPr lang="hu-HU" altLang="hu-HU" sz="2800" b="1" smtClean="0">
                <a:solidFill>
                  <a:srgbClr val="66FF66"/>
                </a:solidFill>
              </a:rPr>
              <a:t>olgári</a:t>
            </a:r>
            <a:r>
              <a:rPr lang="hu-HU" altLang="hu-HU" sz="2800" b="1" smtClean="0">
                <a:solidFill>
                  <a:srgbClr val="66FF66"/>
                </a:solidFill>
                <a:latin typeface="Arial" charset="0"/>
              </a:rPr>
              <a:t>-</a:t>
            </a:r>
            <a:r>
              <a:rPr lang="hu-HU" altLang="hu-HU" sz="2800" b="1" smtClean="0">
                <a:solidFill>
                  <a:srgbClr val="66FF66"/>
                </a:solidFill>
              </a:rPr>
              <a:t> és katasztrófavédelmi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b="1" smtClean="0">
                <a:solidFill>
                  <a:srgbClr val="996633"/>
                </a:solidFill>
              </a:rPr>
              <a:t>közös sport és szabadidős tevékenység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800" b="1" smtClean="0"/>
              <a:t>	</a:t>
            </a:r>
            <a:r>
              <a:rPr lang="hu-HU" altLang="hu-HU" sz="2800" b="1" smtClean="0">
                <a:solidFill>
                  <a:srgbClr val="996633"/>
                </a:solidFill>
              </a:rPr>
              <a:t>óvodáskorú, sajátos nevelési igényű gyermekekkel vagy idős emberekkel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2262</TotalTime>
  <Words>1192</Words>
  <Application>Microsoft Office PowerPoint</Application>
  <PresentationFormat>Diavetítés a képernyőre (4:3 oldalarány)</PresentationFormat>
  <Paragraphs>474</Paragraphs>
  <Slides>53</Slides>
  <Notes>51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65" baseType="lpstr">
      <vt:lpstr>Arial</vt:lpstr>
      <vt:lpstr>Calibri</vt:lpstr>
      <vt:lpstr>Constantia</vt:lpstr>
      <vt:lpstr>Wingdings 2</vt:lpstr>
      <vt:lpstr>Times New Roman</vt:lpstr>
      <vt:lpstr>Lucida Sans Unicode</vt:lpstr>
      <vt:lpstr>Albertus Extra Bold</vt:lpstr>
      <vt:lpstr>Garamond</vt:lpstr>
      <vt:lpstr>Wingdings</vt:lpstr>
      <vt:lpstr>Aharoni</vt:lpstr>
      <vt:lpstr>Baskerville Old Face</vt:lpstr>
      <vt:lpstr>Áramlás</vt:lpstr>
      <vt:lpstr>Türr István Gimnázium és Kollégium  8500 Pápa , Fő utca  10.         ISKOLAI KÖZÖSSÉGI SZOLGÁLAT </vt:lpstr>
      <vt:lpstr>Közösségi szolgálat érettségi előfeltétel</vt:lpstr>
      <vt:lpstr>IKSZ</vt:lpstr>
      <vt:lpstr>Jogszabályi háttér</vt:lpstr>
      <vt:lpstr>Közösségi szolgálat</vt:lpstr>
      <vt:lpstr>PowerPoint bemutató</vt:lpstr>
      <vt:lpstr>PowerPoint bemutató</vt:lpstr>
      <vt:lpstr>PowerPoint bemutató</vt:lpstr>
      <vt:lpstr>A közösségi szolgálat keretei között folytatható tevékenységek területei</vt:lpstr>
      <vt:lpstr>PowerPoint bemutató</vt:lpstr>
      <vt:lpstr>PowerPoint bemutató</vt:lpstr>
      <vt:lpstr>IDŐKERETEK</vt:lpstr>
      <vt:lpstr> Tömbösíteni nem lehet…</vt:lpstr>
      <vt:lpstr>Térbeli keretek</vt:lpstr>
      <vt:lpstr>Fogadó szervezetek</vt:lpstr>
      <vt:lpstr>Fogadó szervezet lehet pl.</vt:lpstr>
      <vt:lpstr>PowerPoint bemutató</vt:lpstr>
      <vt:lpstr>A fogadó szervezet nem lehet</vt:lpstr>
      <vt:lpstr>Egészségügyi  területen végezhető</vt:lpstr>
      <vt:lpstr>        Egészségügyi       területen</vt:lpstr>
      <vt:lpstr>Szociális területen végezhető</vt:lpstr>
      <vt:lpstr>Oktatási területen végezhető</vt:lpstr>
      <vt:lpstr>Kulturális, közösségi  területen végezhető</vt:lpstr>
      <vt:lpstr>PowerPoint bemutató</vt:lpstr>
      <vt:lpstr>Környezet-és  természetvédelmi</vt:lpstr>
      <vt:lpstr>Polgári- és katasztrófavédelmi</vt:lpstr>
      <vt:lpstr>Polgári-  és katasztrófavédelmi</vt:lpstr>
      <vt:lpstr>         Közös sport- és szabadidős tevékenység óvodáskorú,  sajátos nevelési igényű gyermekekkel,  továbbá idős emberekkel</vt:lpstr>
      <vt:lpstr>PowerPoint bemutató</vt:lpstr>
      <vt:lpstr>Nem beszámítható  tevékenység</vt:lpstr>
      <vt:lpstr>    Tevékenységed NEM lehet </vt:lpstr>
      <vt:lpstr>DOKUMENTÁCIÓ</vt:lpstr>
      <vt:lpstr>PowerPoint bemutató</vt:lpstr>
      <vt:lpstr>Változtathatsz-e jelentkezéseden? </vt:lpstr>
      <vt:lpstr>NAPLÓ</vt:lpstr>
      <vt:lpstr> A(z) ……………………………………………………………. iskola …………………………………………………………………. nevű  ………………. osztályos tanulójának a …………./……….. tanévre. ………………………………………………….       intézményvezető aláírása </vt:lpstr>
      <vt:lpstr>PowerPoint bemutató</vt:lpstr>
      <vt:lpstr>PowerPoint bemutató</vt:lpstr>
      <vt:lpstr>PowerPoint bemutató</vt:lpstr>
      <vt:lpstr>Záradékok</vt:lpstr>
      <vt:lpstr>Mire jó?/Fejlesztési célok, kompetenciák </vt:lpstr>
      <vt:lpstr>Mire jó?</vt:lpstr>
      <vt:lpstr>Önkéntes portfólió</vt:lpstr>
      <vt:lpstr>Reflexió</vt:lpstr>
      <vt:lpstr>Állandó IKSZ lehetőség iskolánkban</vt:lpstr>
      <vt:lpstr> Lehetőség</vt:lpstr>
      <vt:lpstr>72 óra kompromisszum nélkül</vt:lpstr>
      <vt:lpstr>Lehetőség</vt:lpstr>
      <vt:lpstr>PowerPoint bemutató</vt:lpstr>
      <vt:lpstr>Partnereink</vt:lpstr>
      <vt:lpstr>Partnereink</vt:lpstr>
      <vt:lpstr>PowerPoint bemutató</vt:lpstr>
      <vt:lpstr>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2013-08-25T16:09:32Z</dcterms:created>
  <dcterms:modified xsi:type="dcterms:W3CDTF">2013-09-18T16:58:53Z</dcterms:modified>
</cp:coreProperties>
</file>